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9" r:id="rId3"/>
    <p:sldId id="291" r:id="rId4"/>
    <p:sldId id="293" r:id="rId5"/>
    <p:sldId id="294" r:id="rId6"/>
    <p:sldId id="300" r:id="rId7"/>
    <p:sldId id="280" r:id="rId8"/>
    <p:sldId id="295" r:id="rId9"/>
    <p:sldId id="302" r:id="rId10"/>
    <p:sldId id="283" r:id="rId11"/>
    <p:sldId id="305" r:id="rId12"/>
    <p:sldId id="284" r:id="rId13"/>
    <p:sldId id="296" r:id="rId14"/>
    <p:sldId id="297" r:id="rId15"/>
    <p:sldId id="306" r:id="rId16"/>
    <p:sldId id="298" r:id="rId17"/>
    <p:sldId id="290" r:id="rId18"/>
    <p:sldId id="303" r:id="rId19"/>
    <p:sldId id="299" r:id="rId20"/>
    <p:sldId id="289" r:id="rId21"/>
    <p:sldId id="274" r:id="rId22"/>
    <p:sldId id="304" r:id="rId23"/>
    <p:sldId id="29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08"/>
    <a:srgbClr val="00FF00"/>
    <a:srgbClr val="000066"/>
    <a:srgbClr val="00009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06" autoAdjust="0"/>
  </p:normalViewPr>
  <p:slideViewPr>
    <p:cSldViewPr>
      <p:cViewPr>
        <p:scale>
          <a:sx n="95" d="100"/>
          <a:sy n="95" d="100"/>
        </p:scale>
        <p:origin x="-696" y="-3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49BBD-D2E2-4E1E-AED5-4CE1756F052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A75178B-D705-4391-B62F-144E7E9D1C9D}">
      <dgm:prSet phldrT="[Text]" custT="1"/>
      <dgm:spPr>
        <a:solidFill>
          <a:srgbClr val="92D050"/>
        </a:solidFill>
        <a:ln>
          <a:solidFill>
            <a:srgbClr val="2EB808"/>
          </a:solidFill>
        </a:ln>
      </dgm:spPr>
      <dgm:t>
        <a:bodyPr/>
        <a:lstStyle/>
        <a:p>
          <a:r>
            <a:rPr lang="en-US" sz="2800" dirty="0" smtClean="0">
              <a:solidFill>
                <a:schemeClr val="tx1"/>
              </a:solidFill>
            </a:rPr>
            <a:t>Benefit 1</a:t>
          </a:r>
          <a:endParaRPr lang="en-US" sz="2800" dirty="0">
            <a:solidFill>
              <a:schemeClr val="tx1"/>
            </a:solidFill>
          </a:endParaRPr>
        </a:p>
      </dgm:t>
    </dgm:pt>
    <dgm:pt modelId="{0D4997B6-BC42-4B44-877C-96740B868D48}" type="parTrans" cxnId="{2292CE40-124E-4AB0-A088-8E9F319C5582}">
      <dgm:prSet/>
      <dgm:spPr/>
      <dgm:t>
        <a:bodyPr/>
        <a:lstStyle/>
        <a:p>
          <a:endParaRPr lang="en-US"/>
        </a:p>
      </dgm:t>
    </dgm:pt>
    <dgm:pt modelId="{2F1A3D2F-55CD-47B6-82AA-72A3852C6717}" type="sibTrans" cxnId="{2292CE40-124E-4AB0-A088-8E9F319C5582}">
      <dgm:prSet/>
      <dgm:spPr/>
      <dgm:t>
        <a:bodyPr/>
        <a:lstStyle/>
        <a:p>
          <a:endParaRPr lang="en-US"/>
        </a:p>
      </dgm:t>
    </dgm:pt>
    <dgm:pt modelId="{ABBABD7B-A7C8-48D5-AB2C-89D5730441E1}">
      <dgm:prSet phldrT="[Text]"/>
      <dgm:spPr/>
      <dgm:t>
        <a:bodyPr/>
        <a:lstStyle/>
        <a:p>
          <a:r>
            <a:rPr lang="en-US" dirty="0" smtClean="0"/>
            <a:t>Serving teaches you humility and selflessness that leads to a healthy thought life and strong emotional life (e.g., It is difficult to be depressed if you are not focusing on self!). </a:t>
          </a:r>
          <a:endParaRPr lang="en-US" dirty="0"/>
        </a:p>
      </dgm:t>
    </dgm:pt>
    <dgm:pt modelId="{C552387C-C4B9-4E9B-B73E-E8AC6B40761E}" type="parTrans" cxnId="{B5A8A2EE-7012-4B43-9C2D-618AFEBA6B58}">
      <dgm:prSet/>
      <dgm:spPr/>
      <dgm:t>
        <a:bodyPr/>
        <a:lstStyle/>
        <a:p>
          <a:endParaRPr lang="en-US"/>
        </a:p>
      </dgm:t>
    </dgm:pt>
    <dgm:pt modelId="{62787CAD-7B3C-41CF-A277-6B72AA7DF60A}" type="sibTrans" cxnId="{B5A8A2EE-7012-4B43-9C2D-618AFEBA6B58}">
      <dgm:prSet/>
      <dgm:spPr/>
      <dgm:t>
        <a:bodyPr/>
        <a:lstStyle/>
        <a:p>
          <a:endParaRPr lang="en-US"/>
        </a:p>
      </dgm:t>
    </dgm:pt>
    <dgm:pt modelId="{1319EF1E-89F8-4B49-B6CA-5285708F015B}">
      <dgm:prSet phldrT="[Text]" custT="1"/>
      <dgm:spPr>
        <a:solidFill>
          <a:srgbClr val="92D050"/>
        </a:solidFill>
        <a:ln>
          <a:solidFill>
            <a:srgbClr val="2EB808"/>
          </a:solidFill>
        </a:ln>
      </dgm:spPr>
      <dgm:t>
        <a:bodyPr/>
        <a:lstStyle/>
        <a:p>
          <a:r>
            <a:rPr lang="en-US" sz="2800" dirty="0" smtClean="0">
              <a:solidFill>
                <a:schemeClr val="tx1"/>
              </a:solidFill>
            </a:rPr>
            <a:t>Benefit 2</a:t>
          </a:r>
          <a:endParaRPr lang="en-US" sz="2800" dirty="0">
            <a:solidFill>
              <a:schemeClr val="tx1"/>
            </a:solidFill>
          </a:endParaRPr>
        </a:p>
      </dgm:t>
    </dgm:pt>
    <dgm:pt modelId="{06D6CE2D-6746-449F-8B32-9FE642961E66}" type="parTrans" cxnId="{746BAEFC-243A-4DE4-B0FB-4B9131ED915F}">
      <dgm:prSet/>
      <dgm:spPr/>
      <dgm:t>
        <a:bodyPr/>
        <a:lstStyle/>
        <a:p>
          <a:endParaRPr lang="en-US"/>
        </a:p>
      </dgm:t>
    </dgm:pt>
    <dgm:pt modelId="{85D71DD7-90DF-42E4-BE1D-95ECFAE73E81}" type="sibTrans" cxnId="{746BAEFC-243A-4DE4-B0FB-4B9131ED915F}">
      <dgm:prSet/>
      <dgm:spPr/>
      <dgm:t>
        <a:bodyPr/>
        <a:lstStyle/>
        <a:p>
          <a:endParaRPr lang="en-US"/>
        </a:p>
      </dgm:t>
    </dgm:pt>
    <dgm:pt modelId="{A127FC98-00A9-43F4-8068-669695498094}">
      <dgm:prSet phldrT="[Text]"/>
      <dgm:spPr/>
      <dgm:t>
        <a:bodyPr/>
        <a:lstStyle/>
        <a:p>
          <a:r>
            <a:rPr lang="en-US" dirty="0" smtClean="0"/>
            <a:t>SERVING, as noted in Jesus’ words in the Luke 22 passage above, gives you the opportunity to extend significant influence with others.</a:t>
          </a:r>
          <a:endParaRPr lang="en-US" dirty="0"/>
        </a:p>
      </dgm:t>
    </dgm:pt>
    <dgm:pt modelId="{E634B480-FA46-4DA4-9E3D-966C3F7EC588}" type="parTrans" cxnId="{6E839A9F-1AD7-400D-A60A-3E6920D16E5F}">
      <dgm:prSet/>
      <dgm:spPr/>
      <dgm:t>
        <a:bodyPr/>
        <a:lstStyle/>
        <a:p>
          <a:endParaRPr lang="en-US"/>
        </a:p>
      </dgm:t>
    </dgm:pt>
    <dgm:pt modelId="{78765FDD-5DF1-40C8-B0A6-726A13E7C76D}" type="sibTrans" cxnId="{6E839A9F-1AD7-400D-A60A-3E6920D16E5F}">
      <dgm:prSet/>
      <dgm:spPr/>
      <dgm:t>
        <a:bodyPr/>
        <a:lstStyle/>
        <a:p>
          <a:endParaRPr lang="en-US"/>
        </a:p>
      </dgm:t>
    </dgm:pt>
    <dgm:pt modelId="{0A56FB60-1B80-48F2-AD88-AC39FA7A842C}" type="pres">
      <dgm:prSet presAssocID="{9BF49BBD-D2E2-4E1E-AED5-4CE1756F052D}" presName="Name0" presStyleCnt="0">
        <dgm:presLayoutVars>
          <dgm:dir/>
          <dgm:animLvl val="lvl"/>
          <dgm:resizeHandles/>
        </dgm:presLayoutVars>
      </dgm:prSet>
      <dgm:spPr/>
    </dgm:pt>
    <dgm:pt modelId="{A909E2D2-14D8-4066-B165-6CBEE67D45EF}" type="pres">
      <dgm:prSet presAssocID="{AA75178B-D705-4391-B62F-144E7E9D1C9D}" presName="linNode" presStyleCnt="0"/>
      <dgm:spPr/>
    </dgm:pt>
    <dgm:pt modelId="{12378B29-642C-4BCB-9C27-1229924762A6}" type="pres">
      <dgm:prSet presAssocID="{AA75178B-D705-4391-B62F-144E7E9D1C9D}" presName="parentShp" presStyleLbl="node1" presStyleIdx="0" presStyleCnt="2" custScaleX="78103" custScaleY="48260">
        <dgm:presLayoutVars>
          <dgm:bulletEnabled val="1"/>
        </dgm:presLayoutVars>
      </dgm:prSet>
      <dgm:spPr/>
      <dgm:t>
        <a:bodyPr/>
        <a:lstStyle/>
        <a:p>
          <a:endParaRPr lang="en-US"/>
        </a:p>
      </dgm:t>
    </dgm:pt>
    <dgm:pt modelId="{D1E4761C-5C53-4C17-908E-E05C056D319B}" type="pres">
      <dgm:prSet presAssocID="{AA75178B-D705-4391-B62F-144E7E9D1C9D}" presName="childShp" presStyleLbl="bgAccFollowNode1" presStyleIdx="0" presStyleCnt="2" custScaleX="124482" custScaleY="47423">
        <dgm:presLayoutVars>
          <dgm:bulletEnabled val="1"/>
        </dgm:presLayoutVars>
      </dgm:prSet>
      <dgm:spPr>
        <a:prstGeom prst="rect">
          <a:avLst/>
        </a:prstGeom>
      </dgm:spPr>
      <dgm:t>
        <a:bodyPr/>
        <a:lstStyle/>
        <a:p>
          <a:endParaRPr lang="en-US"/>
        </a:p>
      </dgm:t>
    </dgm:pt>
    <dgm:pt modelId="{D8D955A9-A189-412A-81D9-F4996DE5C03B}" type="pres">
      <dgm:prSet presAssocID="{2F1A3D2F-55CD-47B6-82AA-72A3852C6717}" presName="spacing" presStyleCnt="0"/>
      <dgm:spPr/>
    </dgm:pt>
    <dgm:pt modelId="{99ACC2A2-F763-4C3B-BED5-F17D5EAD99BA}" type="pres">
      <dgm:prSet presAssocID="{1319EF1E-89F8-4B49-B6CA-5285708F015B}" presName="linNode" presStyleCnt="0"/>
      <dgm:spPr/>
    </dgm:pt>
    <dgm:pt modelId="{484E66AB-AE64-4A0B-8682-8A99F990485C}" type="pres">
      <dgm:prSet presAssocID="{1319EF1E-89F8-4B49-B6CA-5285708F015B}" presName="parentShp" presStyleLbl="node1" presStyleIdx="1" presStyleCnt="2" custScaleX="78103" custScaleY="47038">
        <dgm:presLayoutVars>
          <dgm:bulletEnabled val="1"/>
        </dgm:presLayoutVars>
      </dgm:prSet>
      <dgm:spPr/>
    </dgm:pt>
    <dgm:pt modelId="{DC0AA32D-FDEF-468A-A0F5-117FAD26E8F1}" type="pres">
      <dgm:prSet presAssocID="{1319EF1E-89F8-4B49-B6CA-5285708F015B}" presName="childShp" presStyleLbl="bgAccFollowNode1" presStyleIdx="1" presStyleCnt="2" custScaleX="124482" custScaleY="44310">
        <dgm:presLayoutVars>
          <dgm:bulletEnabled val="1"/>
        </dgm:presLayoutVars>
      </dgm:prSet>
      <dgm:spPr>
        <a:prstGeom prst="rect">
          <a:avLst/>
        </a:prstGeom>
      </dgm:spPr>
      <dgm:t>
        <a:bodyPr/>
        <a:lstStyle/>
        <a:p>
          <a:endParaRPr lang="en-US"/>
        </a:p>
      </dgm:t>
    </dgm:pt>
  </dgm:ptLst>
  <dgm:cxnLst>
    <dgm:cxn modelId="{2292CE40-124E-4AB0-A088-8E9F319C5582}" srcId="{9BF49BBD-D2E2-4E1E-AED5-4CE1756F052D}" destId="{AA75178B-D705-4391-B62F-144E7E9D1C9D}" srcOrd="0" destOrd="0" parTransId="{0D4997B6-BC42-4B44-877C-96740B868D48}" sibTransId="{2F1A3D2F-55CD-47B6-82AA-72A3852C6717}"/>
    <dgm:cxn modelId="{74394E0E-DF35-4CDA-B1CF-1375A71E5EDC}" type="presOf" srcId="{A127FC98-00A9-43F4-8068-669695498094}" destId="{DC0AA32D-FDEF-468A-A0F5-117FAD26E8F1}" srcOrd="0" destOrd="0" presId="urn:microsoft.com/office/officeart/2005/8/layout/vList6"/>
    <dgm:cxn modelId="{FD826593-07B8-4DCD-9D18-13EA8A40CF5C}" type="presOf" srcId="{1319EF1E-89F8-4B49-B6CA-5285708F015B}" destId="{484E66AB-AE64-4A0B-8682-8A99F990485C}" srcOrd="0" destOrd="0" presId="urn:microsoft.com/office/officeart/2005/8/layout/vList6"/>
    <dgm:cxn modelId="{188CA669-7F0A-4814-B1C4-23F7343F15BD}" type="presOf" srcId="{9BF49BBD-D2E2-4E1E-AED5-4CE1756F052D}" destId="{0A56FB60-1B80-48F2-AD88-AC39FA7A842C}" srcOrd="0" destOrd="0" presId="urn:microsoft.com/office/officeart/2005/8/layout/vList6"/>
    <dgm:cxn modelId="{3FA0FB46-D57D-452A-B575-8E54C9E41E5F}" type="presOf" srcId="{ABBABD7B-A7C8-48D5-AB2C-89D5730441E1}" destId="{D1E4761C-5C53-4C17-908E-E05C056D319B}" srcOrd="0" destOrd="0" presId="urn:microsoft.com/office/officeart/2005/8/layout/vList6"/>
    <dgm:cxn modelId="{36502655-AD71-4DC9-A3DB-DBF0011DDE8E}" type="presOf" srcId="{AA75178B-D705-4391-B62F-144E7E9D1C9D}" destId="{12378B29-642C-4BCB-9C27-1229924762A6}" srcOrd="0" destOrd="0" presId="urn:microsoft.com/office/officeart/2005/8/layout/vList6"/>
    <dgm:cxn modelId="{6E839A9F-1AD7-400D-A60A-3E6920D16E5F}" srcId="{1319EF1E-89F8-4B49-B6CA-5285708F015B}" destId="{A127FC98-00A9-43F4-8068-669695498094}" srcOrd="0" destOrd="0" parTransId="{E634B480-FA46-4DA4-9E3D-966C3F7EC588}" sibTransId="{78765FDD-5DF1-40C8-B0A6-726A13E7C76D}"/>
    <dgm:cxn modelId="{B5A8A2EE-7012-4B43-9C2D-618AFEBA6B58}" srcId="{AA75178B-D705-4391-B62F-144E7E9D1C9D}" destId="{ABBABD7B-A7C8-48D5-AB2C-89D5730441E1}" srcOrd="0" destOrd="0" parTransId="{C552387C-C4B9-4E9B-B73E-E8AC6B40761E}" sibTransId="{62787CAD-7B3C-41CF-A277-6B72AA7DF60A}"/>
    <dgm:cxn modelId="{746BAEFC-243A-4DE4-B0FB-4B9131ED915F}" srcId="{9BF49BBD-D2E2-4E1E-AED5-4CE1756F052D}" destId="{1319EF1E-89F8-4B49-B6CA-5285708F015B}" srcOrd="1" destOrd="0" parTransId="{06D6CE2D-6746-449F-8B32-9FE642961E66}" sibTransId="{85D71DD7-90DF-42E4-BE1D-95ECFAE73E81}"/>
    <dgm:cxn modelId="{80CAB98C-1EAD-474A-84C2-22B3C0F3D35B}" type="presParOf" srcId="{0A56FB60-1B80-48F2-AD88-AC39FA7A842C}" destId="{A909E2D2-14D8-4066-B165-6CBEE67D45EF}" srcOrd="0" destOrd="0" presId="urn:microsoft.com/office/officeart/2005/8/layout/vList6"/>
    <dgm:cxn modelId="{447135F4-F576-4739-9C7A-C6E1822309AB}" type="presParOf" srcId="{A909E2D2-14D8-4066-B165-6CBEE67D45EF}" destId="{12378B29-642C-4BCB-9C27-1229924762A6}" srcOrd="0" destOrd="0" presId="urn:microsoft.com/office/officeart/2005/8/layout/vList6"/>
    <dgm:cxn modelId="{2E544905-7FA2-4178-BF0F-69A5EBA5DC33}" type="presParOf" srcId="{A909E2D2-14D8-4066-B165-6CBEE67D45EF}" destId="{D1E4761C-5C53-4C17-908E-E05C056D319B}" srcOrd="1" destOrd="0" presId="urn:microsoft.com/office/officeart/2005/8/layout/vList6"/>
    <dgm:cxn modelId="{40741F1B-00A5-4D62-8042-CC7BF01F54A8}" type="presParOf" srcId="{0A56FB60-1B80-48F2-AD88-AC39FA7A842C}" destId="{D8D955A9-A189-412A-81D9-F4996DE5C03B}" srcOrd="1" destOrd="0" presId="urn:microsoft.com/office/officeart/2005/8/layout/vList6"/>
    <dgm:cxn modelId="{AAF0CB96-E49A-4612-B0CC-D4E788040B8D}" type="presParOf" srcId="{0A56FB60-1B80-48F2-AD88-AC39FA7A842C}" destId="{99ACC2A2-F763-4C3B-BED5-F17D5EAD99BA}" srcOrd="2" destOrd="0" presId="urn:microsoft.com/office/officeart/2005/8/layout/vList6"/>
    <dgm:cxn modelId="{09DC47FF-A540-4DEA-9775-6658EA51013B}" type="presParOf" srcId="{99ACC2A2-F763-4C3B-BED5-F17D5EAD99BA}" destId="{484E66AB-AE64-4A0B-8682-8A99F990485C}" srcOrd="0" destOrd="0" presId="urn:microsoft.com/office/officeart/2005/8/layout/vList6"/>
    <dgm:cxn modelId="{F0A30C68-B378-4309-8212-DD26980A2E23}" type="presParOf" srcId="{99ACC2A2-F763-4C3B-BED5-F17D5EAD99BA}" destId="{DC0AA32D-FDEF-468A-A0F5-117FAD26E8F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37AEE-D9A8-4F2C-8717-993ED4ABEB50}" type="doc">
      <dgm:prSet loTypeId="urn:microsoft.com/office/officeart/2005/8/layout/hProcess4" loCatId="process" qsTypeId="urn:microsoft.com/office/officeart/2005/8/quickstyle/3d1" qsCatId="3D" csTypeId="urn:microsoft.com/office/officeart/2005/8/colors/accent3_2" csCatId="accent3" phldr="1"/>
      <dgm:spPr/>
      <dgm:t>
        <a:bodyPr/>
        <a:lstStyle/>
        <a:p>
          <a:endParaRPr lang="en-US"/>
        </a:p>
      </dgm:t>
    </dgm:pt>
    <dgm:pt modelId="{9A2CC3B8-DB0F-4C3B-A441-396DE96D2A3A}">
      <dgm:prSet/>
      <dgm:spPr>
        <a:solidFill>
          <a:srgbClr val="92D050"/>
        </a:solidFill>
      </dgm:spPr>
      <dgm:t>
        <a:bodyPr/>
        <a:lstStyle/>
        <a:p>
          <a:pPr rtl="0"/>
          <a:r>
            <a:rPr lang="en-US" dirty="0" smtClean="0"/>
            <a:t>1. </a:t>
          </a:r>
          <a:r>
            <a:rPr lang="en-US" b="1" u="none" dirty="0" smtClean="0"/>
            <a:t>DISARM</a:t>
          </a:r>
          <a:endParaRPr lang="en-US" u="none" dirty="0"/>
        </a:p>
      </dgm:t>
    </dgm:pt>
    <dgm:pt modelId="{CC3A2AB5-4CD6-4CC1-8C2F-9682FC94293F}" type="parTrans" cxnId="{F982C8B6-DEC3-413F-BC10-23228F022C56}">
      <dgm:prSet/>
      <dgm:spPr/>
      <dgm:t>
        <a:bodyPr/>
        <a:lstStyle/>
        <a:p>
          <a:endParaRPr lang="en-US"/>
        </a:p>
      </dgm:t>
    </dgm:pt>
    <dgm:pt modelId="{35A9C688-4737-4FCC-8BE3-CD27537ADAD2}" type="sibTrans" cxnId="{F982C8B6-DEC3-413F-BC10-23228F022C56}">
      <dgm:prSet/>
      <dgm:spPr/>
      <dgm:t>
        <a:bodyPr/>
        <a:lstStyle/>
        <a:p>
          <a:endParaRPr lang="en-US"/>
        </a:p>
      </dgm:t>
    </dgm:pt>
    <dgm:pt modelId="{F5D56930-F397-4111-9CED-21A91D4F7BE0}">
      <dgm:prSet custT="1"/>
      <dgm:spPr/>
      <dgm:t>
        <a:bodyPr/>
        <a:lstStyle/>
        <a:p>
          <a:pPr rtl="0"/>
          <a:r>
            <a:rPr lang="en-US" sz="1200" b="1" dirty="0" smtClean="0"/>
            <a:t>Find </a:t>
          </a:r>
          <a:r>
            <a:rPr lang="en-US" sz="1200" b="1" i="1" dirty="0" smtClean="0"/>
            <a:t>some</a:t>
          </a:r>
          <a:r>
            <a:rPr lang="en-US" sz="1200" b="1" dirty="0" smtClean="0"/>
            <a:t> truth in what they say if they are upset (do not defend!)</a:t>
          </a:r>
          <a:endParaRPr lang="en-US" sz="1200" b="1" dirty="0"/>
        </a:p>
      </dgm:t>
    </dgm:pt>
    <dgm:pt modelId="{8A7C9DA5-014F-4E1B-B312-2A6B111BCA19}" type="parTrans" cxnId="{509AEE1A-9102-468A-A5C9-DD00ED98C090}">
      <dgm:prSet/>
      <dgm:spPr/>
      <dgm:t>
        <a:bodyPr/>
        <a:lstStyle/>
        <a:p>
          <a:endParaRPr lang="en-US"/>
        </a:p>
      </dgm:t>
    </dgm:pt>
    <dgm:pt modelId="{840DF500-D3FE-4190-80DB-37A69CF9D4B3}" type="sibTrans" cxnId="{509AEE1A-9102-468A-A5C9-DD00ED98C090}">
      <dgm:prSet/>
      <dgm:spPr/>
      <dgm:t>
        <a:bodyPr/>
        <a:lstStyle/>
        <a:p>
          <a:endParaRPr lang="en-US"/>
        </a:p>
      </dgm:t>
    </dgm:pt>
    <dgm:pt modelId="{30D0021A-C6F8-4D61-A7CC-596937624681}">
      <dgm:prSet/>
      <dgm:spPr>
        <a:solidFill>
          <a:srgbClr val="92D050"/>
        </a:solidFill>
      </dgm:spPr>
      <dgm:t>
        <a:bodyPr/>
        <a:lstStyle/>
        <a:p>
          <a:pPr rtl="0"/>
          <a:r>
            <a:rPr lang="en-US" dirty="0" smtClean="0"/>
            <a:t>2. </a:t>
          </a:r>
          <a:r>
            <a:rPr lang="en-US" b="1" u="none" dirty="0" smtClean="0"/>
            <a:t>LISTEN</a:t>
          </a:r>
          <a:endParaRPr lang="en-US" u="none" dirty="0"/>
        </a:p>
      </dgm:t>
    </dgm:pt>
    <dgm:pt modelId="{83CD6A3E-429A-45FA-9EDA-538ACF2B9D31}" type="parTrans" cxnId="{CDDCADB4-90D9-4CBD-B64C-5BB5EBEB15F9}">
      <dgm:prSet/>
      <dgm:spPr/>
      <dgm:t>
        <a:bodyPr/>
        <a:lstStyle/>
        <a:p>
          <a:endParaRPr lang="en-US"/>
        </a:p>
      </dgm:t>
    </dgm:pt>
    <dgm:pt modelId="{CB8A1922-4921-44B1-B27D-73F5E3BCF8BE}" type="sibTrans" cxnId="{CDDCADB4-90D9-4CBD-B64C-5BB5EBEB15F9}">
      <dgm:prSet/>
      <dgm:spPr/>
      <dgm:t>
        <a:bodyPr/>
        <a:lstStyle/>
        <a:p>
          <a:endParaRPr lang="en-US"/>
        </a:p>
      </dgm:t>
    </dgm:pt>
    <dgm:pt modelId="{156C259B-54C3-49F1-8BAE-BE3C7200DB79}">
      <dgm:prSet custT="1"/>
      <dgm:spPr/>
      <dgm:t>
        <a:bodyPr/>
        <a:lstStyle/>
        <a:p>
          <a:pPr rtl="0"/>
          <a:r>
            <a:rPr lang="en-US" sz="1200" b="1" dirty="0" smtClean="0"/>
            <a:t>Repeat and rephrase what they say (do not give advice! )</a:t>
          </a:r>
          <a:endParaRPr lang="en-US" sz="1200" b="1" dirty="0"/>
        </a:p>
      </dgm:t>
    </dgm:pt>
    <dgm:pt modelId="{25D1275A-DC38-4E42-8A73-9583FF3102F9}" type="parTrans" cxnId="{A68B88D5-CFA8-44F1-82F0-98D44E55D992}">
      <dgm:prSet/>
      <dgm:spPr/>
      <dgm:t>
        <a:bodyPr/>
        <a:lstStyle/>
        <a:p>
          <a:endParaRPr lang="en-US"/>
        </a:p>
      </dgm:t>
    </dgm:pt>
    <dgm:pt modelId="{743916F2-1BC5-496A-B5E5-B367A7AF6658}" type="sibTrans" cxnId="{A68B88D5-CFA8-44F1-82F0-98D44E55D992}">
      <dgm:prSet/>
      <dgm:spPr/>
      <dgm:t>
        <a:bodyPr/>
        <a:lstStyle/>
        <a:p>
          <a:endParaRPr lang="en-US"/>
        </a:p>
      </dgm:t>
    </dgm:pt>
    <dgm:pt modelId="{E1170C3B-29C8-4363-B0AF-F1CA33ECDC82}">
      <dgm:prSet/>
      <dgm:spPr>
        <a:solidFill>
          <a:srgbClr val="92D050"/>
        </a:solidFill>
      </dgm:spPr>
      <dgm:t>
        <a:bodyPr/>
        <a:lstStyle/>
        <a:p>
          <a:pPr rtl="0"/>
          <a:r>
            <a:rPr lang="en-US" dirty="0" smtClean="0"/>
            <a:t>3. </a:t>
          </a:r>
          <a:r>
            <a:rPr lang="en-US" b="1" u="none" dirty="0" smtClean="0"/>
            <a:t>ASK</a:t>
          </a:r>
          <a:endParaRPr lang="en-US" u="none" dirty="0"/>
        </a:p>
      </dgm:t>
    </dgm:pt>
    <dgm:pt modelId="{07FFCAAB-F306-483D-A174-660DE1A4EE22}" type="parTrans" cxnId="{5553ED82-A4D5-44B6-8F83-1FA239AC448B}">
      <dgm:prSet/>
      <dgm:spPr/>
      <dgm:t>
        <a:bodyPr/>
        <a:lstStyle/>
        <a:p>
          <a:endParaRPr lang="en-US"/>
        </a:p>
      </dgm:t>
    </dgm:pt>
    <dgm:pt modelId="{E5F242BE-D114-4950-903F-A001AB1E9A36}" type="sibTrans" cxnId="{5553ED82-A4D5-44B6-8F83-1FA239AC448B}">
      <dgm:prSet/>
      <dgm:spPr/>
      <dgm:t>
        <a:bodyPr/>
        <a:lstStyle/>
        <a:p>
          <a:endParaRPr lang="en-US"/>
        </a:p>
      </dgm:t>
    </dgm:pt>
    <dgm:pt modelId="{F443828A-6185-402D-8A6E-4E921C3CE351}">
      <dgm:prSet custT="1"/>
      <dgm:spPr/>
      <dgm:t>
        <a:bodyPr/>
        <a:lstStyle/>
        <a:p>
          <a:pPr rtl="0"/>
          <a:r>
            <a:rPr lang="en-US" sz="1200" b="1" dirty="0" smtClean="0"/>
            <a:t>Questions about what they are talking about (do not try to fix them or the problem – that is God’s job!).</a:t>
          </a:r>
          <a:endParaRPr lang="en-US" sz="1200" b="1" dirty="0"/>
        </a:p>
      </dgm:t>
    </dgm:pt>
    <dgm:pt modelId="{4D8473FC-DDAE-4865-9217-0A19916DF2C5}" type="parTrans" cxnId="{1F39CDC9-EBD9-4FAF-BEB2-BB3290262F7E}">
      <dgm:prSet/>
      <dgm:spPr/>
      <dgm:t>
        <a:bodyPr/>
        <a:lstStyle/>
        <a:p>
          <a:endParaRPr lang="en-US"/>
        </a:p>
      </dgm:t>
    </dgm:pt>
    <dgm:pt modelId="{E6EF351E-1E85-46AC-AE7F-594971D332D1}" type="sibTrans" cxnId="{1F39CDC9-EBD9-4FAF-BEB2-BB3290262F7E}">
      <dgm:prSet/>
      <dgm:spPr/>
      <dgm:t>
        <a:bodyPr/>
        <a:lstStyle/>
        <a:p>
          <a:endParaRPr lang="en-US"/>
        </a:p>
      </dgm:t>
    </dgm:pt>
    <dgm:pt modelId="{0E9D0138-5AF7-40FA-8A7B-D88F05A1D347}" type="pres">
      <dgm:prSet presAssocID="{A8337AEE-D9A8-4F2C-8717-993ED4ABEB50}" presName="Name0" presStyleCnt="0">
        <dgm:presLayoutVars>
          <dgm:dir/>
          <dgm:animLvl val="lvl"/>
          <dgm:resizeHandles val="exact"/>
        </dgm:presLayoutVars>
      </dgm:prSet>
      <dgm:spPr/>
      <dgm:t>
        <a:bodyPr/>
        <a:lstStyle/>
        <a:p>
          <a:endParaRPr lang="en-US"/>
        </a:p>
      </dgm:t>
    </dgm:pt>
    <dgm:pt modelId="{136EF5A6-DCAE-4E07-8976-D9F58E36D489}" type="pres">
      <dgm:prSet presAssocID="{A8337AEE-D9A8-4F2C-8717-993ED4ABEB50}" presName="tSp" presStyleCnt="0"/>
      <dgm:spPr/>
    </dgm:pt>
    <dgm:pt modelId="{4CD6EBA1-7E80-4BDC-9268-44A1C9A685CA}" type="pres">
      <dgm:prSet presAssocID="{A8337AEE-D9A8-4F2C-8717-993ED4ABEB50}" presName="bSp" presStyleCnt="0"/>
      <dgm:spPr/>
    </dgm:pt>
    <dgm:pt modelId="{166F133E-27DF-4A1B-96B9-DF4B6CBFAB71}" type="pres">
      <dgm:prSet presAssocID="{A8337AEE-D9A8-4F2C-8717-993ED4ABEB50}" presName="process" presStyleCnt="0"/>
      <dgm:spPr/>
    </dgm:pt>
    <dgm:pt modelId="{CE576656-9F8C-42A1-A285-F5CF299969E1}" type="pres">
      <dgm:prSet presAssocID="{9A2CC3B8-DB0F-4C3B-A441-396DE96D2A3A}" presName="composite1" presStyleCnt="0"/>
      <dgm:spPr/>
    </dgm:pt>
    <dgm:pt modelId="{F60424AA-97C4-487D-8790-8525F7197649}" type="pres">
      <dgm:prSet presAssocID="{9A2CC3B8-DB0F-4C3B-A441-396DE96D2A3A}" presName="dummyNode1" presStyleLbl="node1" presStyleIdx="0" presStyleCnt="3"/>
      <dgm:spPr/>
    </dgm:pt>
    <dgm:pt modelId="{0439C2B1-DD10-45D4-BEBE-931C0D84D356}" type="pres">
      <dgm:prSet presAssocID="{9A2CC3B8-DB0F-4C3B-A441-396DE96D2A3A}" presName="childNode1" presStyleLbl="bgAcc1" presStyleIdx="0" presStyleCnt="3">
        <dgm:presLayoutVars>
          <dgm:bulletEnabled val="1"/>
        </dgm:presLayoutVars>
      </dgm:prSet>
      <dgm:spPr/>
      <dgm:t>
        <a:bodyPr/>
        <a:lstStyle/>
        <a:p>
          <a:endParaRPr lang="en-US"/>
        </a:p>
      </dgm:t>
    </dgm:pt>
    <dgm:pt modelId="{CBC1F56D-7410-4EA3-923E-AB791E0F8A68}" type="pres">
      <dgm:prSet presAssocID="{9A2CC3B8-DB0F-4C3B-A441-396DE96D2A3A}" presName="childNode1tx" presStyleLbl="bgAcc1" presStyleIdx="0" presStyleCnt="3">
        <dgm:presLayoutVars>
          <dgm:bulletEnabled val="1"/>
        </dgm:presLayoutVars>
      </dgm:prSet>
      <dgm:spPr/>
      <dgm:t>
        <a:bodyPr/>
        <a:lstStyle/>
        <a:p>
          <a:endParaRPr lang="en-US"/>
        </a:p>
      </dgm:t>
    </dgm:pt>
    <dgm:pt modelId="{373C255C-33D4-4933-B999-766749EE6CDC}" type="pres">
      <dgm:prSet presAssocID="{9A2CC3B8-DB0F-4C3B-A441-396DE96D2A3A}" presName="parentNode1" presStyleLbl="node1" presStyleIdx="0" presStyleCnt="3">
        <dgm:presLayoutVars>
          <dgm:chMax val="1"/>
          <dgm:bulletEnabled val="1"/>
        </dgm:presLayoutVars>
      </dgm:prSet>
      <dgm:spPr/>
      <dgm:t>
        <a:bodyPr/>
        <a:lstStyle/>
        <a:p>
          <a:endParaRPr lang="en-US"/>
        </a:p>
      </dgm:t>
    </dgm:pt>
    <dgm:pt modelId="{53A9639B-CE6D-4F2C-AD94-EE73637E3F37}" type="pres">
      <dgm:prSet presAssocID="{9A2CC3B8-DB0F-4C3B-A441-396DE96D2A3A}" presName="connSite1" presStyleCnt="0"/>
      <dgm:spPr/>
    </dgm:pt>
    <dgm:pt modelId="{780DF7B9-3B9D-45F7-BFBB-F503C8A838D3}" type="pres">
      <dgm:prSet presAssocID="{35A9C688-4737-4FCC-8BE3-CD27537ADAD2}" presName="Name9" presStyleLbl="sibTrans2D1" presStyleIdx="0" presStyleCnt="2"/>
      <dgm:spPr/>
      <dgm:t>
        <a:bodyPr/>
        <a:lstStyle/>
        <a:p>
          <a:endParaRPr lang="en-US"/>
        </a:p>
      </dgm:t>
    </dgm:pt>
    <dgm:pt modelId="{E96F6872-552D-4E76-981F-37B578D19959}" type="pres">
      <dgm:prSet presAssocID="{30D0021A-C6F8-4D61-A7CC-596937624681}" presName="composite2" presStyleCnt="0"/>
      <dgm:spPr/>
    </dgm:pt>
    <dgm:pt modelId="{3CF88632-F249-40E8-80AE-2BF6195C3D8B}" type="pres">
      <dgm:prSet presAssocID="{30D0021A-C6F8-4D61-A7CC-596937624681}" presName="dummyNode2" presStyleLbl="node1" presStyleIdx="0" presStyleCnt="3"/>
      <dgm:spPr/>
    </dgm:pt>
    <dgm:pt modelId="{D3684A05-5ECB-48AA-8AD4-637DFB32E13C}" type="pres">
      <dgm:prSet presAssocID="{30D0021A-C6F8-4D61-A7CC-596937624681}" presName="childNode2" presStyleLbl="bgAcc1" presStyleIdx="1" presStyleCnt="3">
        <dgm:presLayoutVars>
          <dgm:bulletEnabled val="1"/>
        </dgm:presLayoutVars>
      </dgm:prSet>
      <dgm:spPr/>
      <dgm:t>
        <a:bodyPr/>
        <a:lstStyle/>
        <a:p>
          <a:endParaRPr lang="en-US"/>
        </a:p>
      </dgm:t>
    </dgm:pt>
    <dgm:pt modelId="{11F6E9EC-B9D5-4816-BF74-2CEB5CCF9759}" type="pres">
      <dgm:prSet presAssocID="{30D0021A-C6F8-4D61-A7CC-596937624681}" presName="childNode2tx" presStyleLbl="bgAcc1" presStyleIdx="1" presStyleCnt="3">
        <dgm:presLayoutVars>
          <dgm:bulletEnabled val="1"/>
        </dgm:presLayoutVars>
      </dgm:prSet>
      <dgm:spPr/>
      <dgm:t>
        <a:bodyPr/>
        <a:lstStyle/>
        <a:p>
          <a:endParaRPr lang="en-US"/>
        </a:p>
      </dgm:t>
    </dgm:pt>
    <dgm:pt modelId="{7E277640-4699-47C6-A6DE-B8755D06DD0A}" type="pres">
      <dgm:prSet presAssocID="{30D0021A-C6F8-4D61-A7CC-596937624681}" presName="parentNode2" presStyleLbl="node1" presStyleIdx="1" presStyleCnt="3">
        <dgm:presLayoutVars>
          <dgm:chMax val="0"/>
          <dgm:bulletEnabled val="1"/>
        </dgm:presLayoutVars>
      </dgm:prSet>
      <dgm:spPr/>
      <dgm:t>
        <a:bodyPr/>
        <a:lstStyle/>
        <a:p>
          <a:endParaRPr lang="en-US"/>
        </a:p>
      </dgm:t>
    </dgm:pt>
    <dgm:pt modelId="{91CC9C2D-DDBE-48C9-B692-FDB5B31BD74D}" type="pres">
      <dgm:prSet presAssocID="{30D0021A-C6F8-4D61-A7CC-596937624681}" presName="connSite2" presStyleCnt="0"/>
      <dgm:spPr/>
    </dgm:pt>
    <dgm:pt modelId="{B7DD4F55-6BC2-4D8D-83C9-686EC864DFAA}" type="pres">
      <dgm:prSet presAssocID="{CB8A1922-4921-44B1-B27D-73F5E3BCF8BE}" presName="Name18" presStyleLbl="sibTrans2D1" presStyleIdx="1" presStyleCnt="2"/>
      <dgm:spPr/>
      <dgm:t>
        <a:bodyPr/>
        <a:lstStyle/>
        <a:p>
          <a:endParaRPr lang="en-US"/>
        </a:p>
      </dgm:t>
    </dgm:pt>
    <dgm:pt modelId="{DC7EA395-9BAB-44E1-8586-F8386343375E}" type="pres">
      <dgm:prSet presAssocID="{E1170C3B-29C8-4363-B0AF-F1CA33ECDC82}" presName="composite1" presStyleCnt="0"/>
      <dgm:spPr/>
    </dgm:pt>
    <dgm:pt modelId="{666AD676-60D9-4AED-8CA5-A4FF1427EDC9}" type="pres">
      <dgm:prSet presAssocID="{E1170C3B-29C8-4363-B0AF-F1CA33ECDC82}" presName="dummyNode1" presStyleLbl="node1" presStyleIdx="1" presStyleCnt="3"/>
      <dgm:spPr/>
    </dgm:pt>
    <dgm:pt modelId="{95BD3A32-6C61-4F69-8009-6E10BEDB9B86}" type="pres">
      <dgm:prSet presAssocID="{E1170C3B-29C8-4363-B0AF-F1CA33ECDC82}" presName="childNode1" presStyleLbl="bgAcc1" presStyleIdx="2" presStyleCnt="3">
        <dgm:presLayoutVars>
          <dgm:bulletEnabled val="1"/>
        </dgm:presLayoutVars>
      </dgm:prSet>
      <dgm:spPr/>
      <dgm:t>
        <a:bodyPr/>
        <a:lstStyle/>
        <a:p>
          <a:endParaRPr lang="en-US"/>
        </a:p>
      </dgm:t>
    </dgm:pt>
    <dgm:pt modelId="{ED902DE3-ACC6-402C-8E49-616DE6F747E8}" type="pres">
      <dgm:prSet presAssocID="{E1170C3B-29C8-4363-B0AF-F1CA33ECDC82}" presName="childNode1tx" presStyleLbl="bgAcc1" presStyleIdx="2" presStyleCnt="3">
        <dgm:presLayoutVars>
          <dgm:bulletEnabled val="1"/>
        </dgm:presLayoutVars>
      </dgm:prSet>
      <dgm:spPr/>
      <dgm:t>
        <a:bodyPr/>
        <a:lstStyle/>
        <a:p>
          <a:endParaRPr lang="en-US"/>
        </a:p>
      </dgm:t>
    </dgm:pt>
    <dgm:pt modelId="{444FDF97-C67E-4362-A00D-1BFD07FF8CFC}" type="pres">
      <dgm:prSet presAssocID="{E1170C3B-29C8-4363-B0AF-F1CA33ECDC82}" presName="parentNode1" presStyleLbl="node1" presStyleIdx="2" presStyleCnt="3">
        <dgm:presLayoutVars>
          <dgm:chMax val="1"/>
          <dgm:bulletEnabled val="1"/>
        </dgm:presLayoutVars>
      </dgm:prSet>
      <dgm:spPr/>
      <dgm:t>
        <a:bodyPr/>
        <a:lstStyle/>
        <a:p>
          <a:endParaRPr lang="en-US"/>
        </a:p>
      </dgm:t>
    </dgm:pt>
    <dgm:pt modelId="{DE6C5605-91C5-43F0-8FCB-FBCC2E229197}" type="pres">
      <dgm:prSet presAssocID="{E1170C3B-29C8-4363-B0AF-F1CA33ECDC82}" presName="connSite1" presStyleCnt="0"/>
      <dgm:spPr/>
    </dgm:pt>
  </dgm:ptLst>
  <dgm:cxnLst>
    <dgm:cxn modelId="{509AEE1A-9102-468A-A5C9-DD00ED98C090}" srcId="{9A2CC3B8-DB0F-4C3B-A441-396DE96D2A3A}" destId="{F5D56930-F397-4111-9CED-21A91D4F7BE0}" srcOrd="0" destOrd="0" parTransId="{8A7C9DA5-014F-4E1B-B312-2A6B111BCA19}" sibTransId="{840DF500-D3FE-4190-80DB-37A69CF9D4B3}"/>
    <dgm:cxn modelId="{A68B88D5-CFA8-44F1-82F0-98D44E55D992}" srcId="{30D0021A-C6F8-4D61-A7CC-596937624681}" destId="{156C259B-54C3-49F1-8BAE-BE3C7200DB79}" srcOrd="0" destOrd="0" parTransId="{25D1275A-DC38-4E42-8A73-9583FF3102F9}" sibTransId="{743916F2-1BC5-496A-B5E5-B367A7AF6658}"/>
    <dgm:cxn modelId="{59138F86-DF86-4B71-9D0D-019AD2328500}" type="presOf" srcId="{F5D56930-F397-4111-9CED-21A91D4F7BE0}" destId="{CBC1F56D-7410-4EA3-923E-AB791E0F8A68}" srcOrd="1" destOrd="0" presId="urn:microsoft.com/office/officeart/2005/8/layout/hProcess4"/>
    <dgm:cxn modelId="{CE4E95FA-E217-4A28-9550-8DCE487C5A5E}" type="presOf" srcId="{A8337AEE-D9A8-4F2C-8717-993ED4ABEB50}" destId="{0E9D0138-5AF7-40FA-8A7B-D88F05A1D347}" srcOrd="0" destOrd="0" presId="urn:microsoft.com/office/officeart/2005/8/layout/hProcess4"/>
    <dgm:cxn modelId="{FF21B8EB-852A-4B96-8218-AD9E995B9FA2}" type="presOf" srcId="{F5D56930-F397-4111-9CED-21A91D4F7BE0}" destId="{0439C2B1-DD10-45D4-BEBE-931C0D84D356}" srcOrd="0" destOrd="0" presId="urn:microsoft.com/office/officeart/2005/8/layout/hProcess4"/>
    <dgm:cxn modelId="{4C6E8BD6-8B2A-4366-B093-3AF5E0F59FA5}" type="presOf" srcId="{E1170C3B-29C8-4363-B0AF-F1CA33ECDC82}" destId="{444FDF97-C67E-4362-A00D-1BFD07FF8CFC}" srcOrd="0" destOrd="0" presId="urn:microsoft.com/office/officeart/2005/8/layout/hProcess4"/>
    <dgm:cxn modelId="{F982C8B6-DEC3-413F-BC10-23228F022C56}" srcId="{A8337AEE-D9A8-4F2C-8717-993ED4ABEB50}" destId="{9A2CC3B8-DB0F-4C3B-A441-396DE96D2A3A}" srcOrd="0" destOrd="0" parTransId="{CC3A2AB5-4CD6-4CC1-8C2F-9682FC94293F}" sibTransId="{35A9C688-4737-4FCC-8BE3-CD27537ADAD2}"/>
    <dgm:cxn modelId="{8B1B24A2-061F-4DD3-8B1F-22A6C9803DC7}" type="presOf" srcId="{9A2CC3B8-DB0F-4C3B-A441-396DE96D2A3A}" destId="{373C255C-33D4-4933-B999-766749EE6CDC}" srcOrd="0" destOrd="0" presId="urn:microsoft.com/office/officeart/2005/8/layout/hProcess4"/>
    <dgm:cxn modelId="{CAAB18BA-B487-4C9E-A01A-BAC82B9EC9AB}" type="presOf" srcId="{F443828A-6185-402D-8A6E-4E921C3CE351}" destId="{95BD3A32-6C61-4F69-8009-6E10BEDB9B86}" srcOrd="0" destOrd="0" presId="urn:microsoft.com/office/officeart/2005/8/layout/hProcess4"/>
    <dgm:cxn modelId="{71754C5A-A701-4B54-9D6D-CF03313111A1}" type="presOf" srcId="{F443828A-6185-402D-8A6E-4E921C3CE351}" destId="{ED902DE3-ACC6-402C-8E49-616DE6F747E8}" srcOrd="1" destOrd="0" presId="urn:microsoft.com/office/officeart/2005/8/layout/hProcess4"/>
    <dgm:cxn modelId="{3F16A4E3-A158-4664-AA8D-A5C02B43B1FD}" type="presOf" srcId="{156C259B-54C3-49F1-8BAE-BE3C7200DB79}" destId="{11F6E9EC-B9D5-4816-BF74-2CEB5CCF9759}" srcOrd="1" destOrd="0" presId="urn:microsoft.com/office/officeart/2005/8/layout/hProcess4"/>
    <dgm:cxn modelId="{CDDCADB4-90D9-4CBD-B64C-5BB5EBEB15F9}" srcId="{A8337AEE-D9A8-4F2C-8717-993ED4ABEB50}" destId="{30D0021A-C6F8-4D61-A7CC-596937624681}" srcOrd="1" destOrd="0" parTransId="{83CD6A3E-429A-45FA-9EDA-538ACF2B9D31}" sibTransId="{CB8A1922-4921-44B1-B27D-73F5E3BCF8BE}"/>
    <dgm:cxn modelId="{20410F00-E154-43E9-81A7-4DBE80EFC6B0}" type="presOf" srcId="{30D0021A-C6F8-4D61-A7CC-596937624681}" destId="{7E277640-4699-47C6-A6DE-B8755D06DD0A}" srcOrd="0" destOrd="0" presId="urn:microsoft.com/office/officeart/2005/8/layout/hProcess4"/>
    <dgm:cxn modelId="{1F39CDC9-EBD9-4FAF-BEB2-BB3290262F7E}" srcId="{E1170C3B-29C8-4363-B0AF-F1CA33ECDC82}" destId="{F443828A-6185-402D-8A6E-4E921C3CE351}" srcOrd="0" destOrd="0" parTransId="{4D8473FC-DDAE-4865-9217-0A19916DF2C5}" sibTransId="{E6EF351E-1E85-46AC-AE7F-594971D332D1}"/>
    <dgm:cxn modelId="{6FD6B32E-70C8-40F9-B315-DD97FD8A0869}" type="presOf" srcId="{CB8A1922-4921-44B1-B27D-73F5E3BCF8BE}" destId="{B7DD4F55-6BC2-4D8D-83C9-686EC864DFAA}" srcOrd="0" destOrd="0" presId="urn:microsoft.com/office/officeart/2005/8/layout/hProcess4"/>
    <dgm:cxn modelId="{FD72DEAA-7A72-4253-8351-C27CD77EF558}" type="presOf" srcId="{35A9C688-4737-4FCC-8BE3-CD27537ADAD2}" destId="{780DF7B9-3B9D-45F7-BFBB-F503C8A838D3}" srcOrd="0" destOrd="0" presId="urn:microsoft.com/office/officeart/2005/8/layout/hProcess4"/>
    <dgm:cxn modelId="{AB7D07D7-58A6-46B2-B58B-0C7449D741FD}" type="presOf" srcId="{156C259B-54C3-49F1-8BAE-BE3C7200DB79}" destId="{D3684A05-5ECB-48AA-8AD4-637DFB32E13C}" srcOrd="0" destOrd="0" presId="urn:microsoft.com/office/officeart/2005/8/layout/hProcess4"/>
    <dgm:cxn modelId="{5553ED82-A4D5-44B6-8F83-1FA239AC448B}" srcId="{A8337AEE-D9A8-4F2C-8717-993ED4ABEB50}" destId="{E1170C3B-29C8-4363-B0AF-F1CA33ECDC82}" srcOrd="2" destOrd="0" parTransId="{07FFCAAB-F306-483D-A174-660DE1A4EE22}" sibTransId="{E5F242BE-D114-4950-903F-A001AB1E9A36}"/>
    <dgm:cxn modelId="{ED0B7D91-BA6A-4956-A19E-2DCF19C55815}" type="presParOf" srcId="{0E9D0138-5AF7-40FA-8A7B-D88F05A1D347}" destId="{136EF5A6-DCAE-4E07-8976-D9F58E36D489}" srcOrd="0" destOrd="0" presId="urn:microsoft.com/office/officeart/2005/8/layout/hProcess4"/>
    <dgm:cxn modelId="{21171D29-2C9C-43C9-A7CF-8D689FDBB014}" type="presParOf" srcId="{0E9D0138-5AF7-40FA-8A7B-D88F05A1D347}" destId="{4CD6EBA1-7E80-4BDC-9268-44A1C9A685CA}" srcOrd="1" destOrd="0" presId="urn:microsoft.com/office/officeart/2005/8/layout/hProcess4"/>
    <dgm:cxn modelId="{84A6C155-B03A-4996-94A9-3264C7A95B0F}" type="presParOf" srcId="{0E9D0138-5AF7-40FA-8A7B-D88F05A1D347}" destId="{166F133E-27DF-4A1B-96B9-DF4B6CBFAB71}" srcOrd="2" destOrd="0" presId="urn:microsoft.com/office/officeart/2005/8/layout/hProcess4"/>
    <dgm:cxn modelId="{158514FD-1A5A-459F-ABF9-D94BDB4F8D0C}" type="presParOf" srcId="{166F133E-27DF-4A1B-96B9-DF4B6CBFAB71}" destId="{CE576656-9F8C-42A1-A285-F5CF299969E1}" srcOrd="0" destOrd="0" presId="urn:microsoft.com/office/officeart/2005/8/layout/hProcess4"/>
    <dgm:cxn modelId="{247115C1-5886-4392-B1D6-55201AA5A193}" type="presParOf" srcId="{CE576656-9F8C-42A1-A285-F5CF299969E1}" destId="{F60424AA-97C4-487D-8790-8525F7197649}" srcOrd="0" destOrd="0" presId="urn:microsoft.com/office/officeart/2005/8/layout/hProcess4"/>
    <dgm:cxn modelId="{209E8C66-1B91-4351-9387-C533EE9E34F7}" type="presParOf" srcId="{CE576656-9F8C-42A1-A285-F5CF299969E1}" destId="{0439C2B1-DD10-45D4-BEBE-931C0D84D356}" srcOrd="1" destOrd="0" presId="urn:microsoft.com/office/officeart/2005/8/layout/hProcess4"/>
    <dgm:cxn modelId="{AE096AEE-8EB1-4118-9110-930BD86BDB17}" type="presParOf" srcId="{CE576656-9F8C-42A1-A285-F5CF299969E1}" destId="{CBC1F56D-7410-4EA3-923E-AB791E0F8A68}" srcOrd="2" destOrd="0" presId="urn:microsoft.com/office/officeart/2005/8/layout/hProcess4"/>
    <dgm:cxn modelId="{0CC66DB5-C10C-4988-A5F2-9C33F1FC0714}" type="presParOf" srcId="{CE576656-9F8C-42A1-A285-F5CF299969E1}" destId="{373C255C-33D4-4933-B999-766749EE6CDC}" srcOrd="3" destOrd="0" presId="urn:microsoft.com/office/officeart/2005/8/layout/hProcess4"/>
    <dgm:cxn modelId="{6A200277-35E5-447B-A68B-3F8BAA3FF227}" type="presParOf" srcId="{CE576656-9F8C-42A1-A285-F5CF299969E1}" destId="{53A9639B-CE6D-4F2C-AD94-EE73637E3F37}" srcOrd="4" destOrd="0" presId="urn:microsoft.com/office/officeart/2005/8/layout/hProcess4"/>
    <dgm:cxn modelId="{2EF5289E-A70C-4732-B7B0-AFA6016AE38E}" type="presParOf" srcId="{166F133E-27DF-4A1B-96B9-DF4B6CBFAB71}" destId="{780DF7B9-3B9D-45F7-BFBB-F503C8A838D3}" srcOrd="1" destOrd="0" presId="urn:microsoft.com/office/officeart/2005/8/layout/hProcess4"/>
    <dgm:cxn modelId="{CFB935D0-D0E3-44C9-92FC-5DF6A7C26B7B}" type="presParOf" srcId="{166F133E-27DF-4A1B-96B9-DF4B6CBFAB71}" destId="{E96F6872-552D-4E76-981F-37B578D19959}" srcOrd="2" destOrd="0" presId="urn:microsoft.com/office/officeart/2005/8/layout/hProcess4"/>
    <dgm:cxn modelId="{76E46C3D-4F17-4AD5-8866-32CC25D95D04}" type="presParOf" srcId="{E96F6872-552D-4E76-981F-37B578D19959}" destId="{3CF88632-F249-40E8-80AE-2BF6195C3D8B}" srcOrd="0" destOrd="0" presId="urn:microsoft.com/office/officeart/2005/8/layout/hProcess4"/>
    <dgm:cxn modelId="{D9597E99-E522-40BC-9DA5-E267F898A763}" type="presParOf" srcId="{E96F6872-552D-4E76-981F-37B578D19959}" destId="{D3684A05-5ECB-48AA-8AD4-637DFB32E13C}" srcOrd="1" destOrd="0" presId="urn:microsoft.com/office/officeart/2005/8/layout/hProcess4"/>
    <dgm:cxn modelId="{E7A8713B-42C9-4EEB-9F02-B647262084BC}" type="presParOf" srcId="{E96F6872-552D-4E76-981F-37B578D19959}" destId="{11F6E9EC-B9D5-4816-BF74-2CEB5CCF9759}" srcOrd="2" destOrd="0" presId="urn:microsoft.com/office/officeart/2005/8/layout/hProcess4"/>
    <dgm:cxn modelId="{428399AC-C8CE-48D0-96F5-173707F9AE2A}" type="presParOf" srcId="{E96F6872-552D-4E76-981F-37B578D19959}" destId="{7E277640-4699-47C6-A6DE-B8755D06DD0A}" srcOrd="3" destOrd="0" presId="urn:microsoft.com/office/officeart/2005/8/layout/hProcess4"/>
    <dgm:cxn modelId="{B083FA50-27FE-42E0-AA7B-755F264A205D}" type="presParOf" srcId="{E96F6872-552D-4E76-981F-37B578D19959}" destId="{91CC9C2D-DDBE-48C9-B692-FDB5B31BD74D}" srcOrd="4" destOrd="0" presId="urn:microsoft.com/office/officeart/2005/8/layout/hProcess4"/>
    <dgm:cxn modelId="{8FAB62F7-F45A-4FFF-A64E-71F72B8FA436}" type="presParOf" srcId="{166F133E-27DF-4A1B-96B9-DF4B6CBFAB71}" destId="{B7DD4F55-6BC2-4D8D-83C9-686EC864DFAA}" srcOrd="3" destOrd="0" presId="urn:microsoft.com/office/officeart/2005/8/layout/hProcess4"/>
    <dgm:cxn modelId="{FFE1A1F6-3DFC-4BF5-B252-C0DE0697D5D8}" type="presParOf" srcId="{166F133E-27DF-4A1B-96B9-DF4B6CBFAB71}" destId="{DC7EA395-9BAB-44E1-8586-F8386343375E}" srcOrd="4" destOrd="0" presId="urn:microsoft.com/office/officeart/2005/8/layout/hProcess4"/>
    <dgm:cxn modelId="{89E2DCDE-E77E-4713-B3BF-0AD1A39C2B58}" type="presParOf" srcId="{DC7EA395-9BAB-44E1-8586-F8386343375E}" destId="{666AD676-60D9-4AED-8CA5-A4FF1427EDC9}" srcOrd="0" destOrd="0" presId="urn:microsoft.com/office/officeart/2005/8/layout/hProcess4"/>
    <dgm:cxn modelId="{C502EDBC-2F02-4309-A383-4C191B43C1DD}" type="presParOf" srcId="{DC7EA395-9BAB-44E1-8586-F8386343375E}" destId="{95BD3A32-6C61-4F69-8009-6E10BEDB9B86}" srcOrd="1" destOrd="0" presId="urn:microsoft.com/office/officeart/2005/8/layout/hProcess4"/>
    <dgm:cxn modelId="{520E6E38-16C9-4E02-8FB2-7A654897E844}" type="presParOf" srcId="{DC7EA395-9BAB-44E1-8586-F8386343375E}" destId="{ED902DE3-ACC6-402C-8E49-616DE6F747E8}" srcOrd="2" destOrd="0" presId="urn:microsoft.com/office/officeart/2005/8/layout/hProcess4"/>
    <dgm:cxn modelId="{35773480-0092-46FB-A782-A943A0EAD0D1}" type="presParOf" srcId="{DC7EA395-9BAB-44E1-8586-F8386343375E}" destId="{444FDF97-C67E-4362-A00D-1BFD07FF8CFC}" srcOrd="3" destOrd="0" presId="urn:microsoft.com/office/officeart/2005/8/layout/hProcess4"/>
    <dgm:cxn modelId="{A77BF480-579E-44AC-A473-43B4BAF289A7}" type="presParOf" srcId="{DC7EA395-9BAB-44E1-8586-F8386343375E}" destId="{DE6C5605-91C5-43F0-8FCB-FBCC2E22919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4761C-5C53-4C17-908E-E05C056D319B}">
      <dsp:nvSpPr>
        <dsp:cNvPr id="0" name=""/>
        <dsp:cNvSpPr/>
      </dsp:nvSpPr>
      <dsp:spPr>
        <a:xfrm>
          <a:off x="1720020" y="11571"/>
          <a:ext cx="4107252" cy="12348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Serving teaches you humility and selflessness that leads to a healthy thought life and strong emotional life (e.g., It is difficult to be depressed if you are not focusing on self!). </a:t>
          </a:r>
          <a:endParaRPr lang="en-US" sz="1700" kern="1200" dirty="0"/>
        </a:p>
      </dsp:txBody>
      <dsp:txXfrm>
        <a:off x="1720020" y="11571"/>
        <a:ext cx="4107252" cy="1234846"/>
      </dsp:txXfrm>
    </dsp:sp>
    <dsp:sp modelId="{12378B29-642C-4BCB-9C27-1229924762A6}">
      <dsp:nvSpPr>
        <dsp:cNvPr id="0" name=""/>
        <dsp:cNvSpPr/>
      </dsp:nvSpPr>
      <dsp:spPr>
        <a:xfrm>
          <a:off x="2027" y="674"/>
          <a:ext cx="1717992" cy="1256640"/>
        </a:xfrm>
        <a:prstGeom prst="roundRect">
          <a:avLst/>
        </a:prstGeom>
        <a:solidFill>
          <a:srgbClr val="92D050"/>
        </a:solidFill>
        <a:ln w="25400" cap="flat" cmpd="sng" algn="ctr">
          <a:solidFill>
            <a:srgbClr val="2EB80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Benefit 1</a:t>
          </a:r>
          <a:endParaRPr lang="en-US" sz="2800" kern="1200" dirty="0">
            <a:solidFill>
              <a:schemeClr val="tx1"/>
            </a:solidFill>
          </a:endParaRPr>
        </a:p>
      </dsp:txBody>
      <dsp:txXfrm>
        <a:off x="63371" y="62018"/>
        <a:ext cx="1595304" cy="1133952"/>
      </dsp:txXfrm>
    </dsp:sp>
    <dsp:sp modelId="{DC0AA32D-FDEF-468A-A0F5-117FAD26E8F1}">
      <dsp:nvSpPr>
        <dsp:cNvPr id="0" name=""/>
        <dsp:cNvSpPr/>
      </dsp:nvSpPr>
      <dsp:spPr>
        <a:xfrm>
          <a:off x="1720020" y="1553221"/>
          <a:ext cx="4107252" cy="11537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SERVING, as noted in Jesus’ words in the Luke 22 passage above, gives you the opportunity to extend significant influence with others.</a:t>
          </a:r>
          <a:endParaRPr lang="en-US" sz="1700" kern="1200" dirty="0"/>
        </a:p>
      </dsp:txBody>
      <dsp:txXfrm>
        <a:off x="1720020" y="1553221"/>
        <a:ext cx="4107252" cy="1153786"/>
      </dsp:txXfrm>
    </dsp:sp>
    <dsp:sp modelId="{484E66AB-AE64-4A0B-8682-8A99F990485C}">
      <dsp:nvSpPr>
        <dsp:cNvPr id="0" name=""/>
        <dsp:cNvSpPr/>
      </dsp:nvSpPr>
      <dsp:spPr>
        <a:xfrm>
          <a:off x="2027" y="1517704"/>
          <a:ext cx="1717992" cy="1224821"/>
        </a:xfrm>
        <a:prstGeom prst="roundRect">
          <a:avLst/>
        </a:prstGeom>
        <a:solidFill>
          <a:srgbClr val="92D050"/>
        </a:solidFill>
        <a:ln w="25400" cap="flat" cmpd="sng" algn="ctr">
          <a:solidFill>
            <a:srgbClr val="2EB80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Benefit 2</a:t>
          </a:r>
          <a:endParaRPr lang="en-US" sz="2800" kern="1200" dirty="0">
            <a:solidFill>
              <a:schemeClr val="tx1"/>
            </a:solidFill>
          </a:endParaRPr>
        </a:p>
      </dsp:txBody>
      <dsp:txXfrm>
        <a:off x="61818" y="1577495"/>
        <a:ext cx="1598410" cy="1105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9C2B1-DD10-45D4-BEBE-931C0D84D356}">
      <dsp:nvSpPr>
        <dsp:cNvPr id="0" name=""/>
        <dsp:cNvSpPr/>
      </dsp:nvSpPr>
      <dsp:spPr>
        <a:xfrm>
          <a:off x="2803" y="788415"/>
          <a:ext cx="1829801" cy="15092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Find </a:t>
          </a:r>
          <a:r>
            <a:rPr lang="en-US" sz="1200" b="1" i="1" kern="1200" dirty="0" smtClean="0"/>
            <a:t>some</a:t>
          </a:r>
          <a:r>
            <a:rPr lang="en-US" sz="1200" b="1" kern="1200" dirty="0" smtClean="0"/>
            <a:t> truth in what they say if they are upset (do not defend!)</a:t>
          </a:r>
          <a:endParaRPr lang="en-US" sz="1200" b="1" kern="1200" dirty="0"/>
        </a:p>
      </dsp:txBody>
      <dsp:txXfrm>
        <a:off x="37534" y="823146"/>
        <a:ext cx="1760339" cy="1116340"/>
      </dsp:txXfrm>
    </dsp:sp>
    <dsp:sp modelId="{780DF7B9-3B9D-45F7-BFBB-F503C8A838D3}">
      <dsp:nvSpPr>
        <dsp:cNvPr id="0" name=""/>
        <dsp:cNvSpPr/>
      </dsp:nvSpPr>
      <dsp:spPr>
        <a:xfrm>
          <a:off x="1020420" y="1109488"/>
          <a:ext cx="2074618" cy="2074618"/>
        </a:xfrm>
        <a:prstGeom prst="leftCircularArrow">
          <a:avLst>
            <a:gd name="adj1" fmla="val 3426"/>
            <a:gd name="adj2" fmla="val 424296"/>
            <a:gd name="adj3" fmla="val 2199807"/>
            <a:gd name="adj4" fmla="val 9024489"/>
            <a:gd name="adj5" fmla="val 399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73C255C-33D4-4933-B999-766749EE6CDC}">
      <dsp:nvSpPr>
        <dsp:cNvPr id="0" name=""/>
        <dsp:cNvSpPr/>
      </dsp:nvSpPr>
      <dsp:spPr>
        <a:xfrm>
          <a:off x="409426" y="1974217"/>
          <a:ext cx="1626489" cy="646801"/>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1. </a:t>
          </a:r>
          <a:r>
            <a:rPr lang="en-US" sz="2600" b="1" u="none" kern="1200" dirty="0" smtClean="0"/>
            <a:t>DISARM</a:t>
          </a:r>
          <a:endParaRPr lang="en-US" sz="2600" u="none" kern="1200" dirty="0"/>
        </a:p>
      </dsp:txBody>
      <dsp:txXfrm>
        <a:off x="428370" y="1993161"/>
        <a:ext cx="1588601" cy="608913"/>
      </dsp:txXfrm>
    </dsp:sp>
    <dsp:sp modelId="{D3684A05-5ECB-48AA-8AD4-637DFB32E13C}">
      <dsp:nvSpPr>
        <dsp:cNvPr id="0" name=""/>
        <dsp:cNvSpPr/>
      </dsp:nvSpPr>
      <dsp:spPr>
        <a:xfrm>
          <a:off x="2374343" y="788415"/>
          <a:ext cx="1829801" cy="15092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Repeat and rephrase what they say (do not give advice! )</a:t>
          </a:r>
          <a:endParaRPr lang="en-US" sz="1200" b="1" kern="1200" dirty="0"/>
        </a:p>
      </dsp:txBody>
      <dsp:txXfrm>
        <a:off x="2409074" y="1146547"/>
        <a:ext cx="1760339" cy="1116340"/>
      </dsp:txXfrm>
    </dsp:sp>
    <dsp:sp modelId="{B7DD4F55-6BC2-4D8D-83C9-686EC864DFAA}">
      <dsp:nvSpPr>
        <dsp:cNvPr id="0" name=""/>
        <dsp:cNvSpPr/>
      </dsp:nvSpPr>
      <dsp:spPr>
        <a:xfrm>
          <a:off x="3376711" y="-157247"/>
          <a:ext cx="2308426" cy="2308426"/>
        </a:xfrm>
        <a:prstGeom prst="circularArrow">
          <a:avLst>
            <a:gd name="adj1" fmla="val 3079"/>
            <a:gd name="adj2" fmla="val 378201"/>
            <a:gd name="adj3" fmla="val 19446289"/>
            <a:gd name="adj4" fmla="val 12575511"/>
            <a:gd name="adj5" fmla="val 3592"/>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277640-4699-47C6-A6DE-B8755D06DD0A}">
      <dsp:nvSpPr>
        <dsp:cNvPr id="0" name=""/>
        <dsp:cNvSpPr/>
      </dsp:nvSpPr>
      <dsp:spPr>
        <a:xfrm>
          <a:off x="2780966" y="465014"/>
          <a:ext cx="1626489" cy="646801"/>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2. </a:t>
          </a:r>
          <a:r>
            <a:rPr lang="en-US" sz="2600" b="1" u="none" kern="1200" dirty="0" smtClean="0"/>
            <a:t>LISTEN</a:t>
          </a:r>
          <a:endParaRPr lang="en-US" sz="2600" u="none" kern="1200" dirty="0"/>
        </a:p>
      </dsp:txBody>
      <dsp:txXfrm>
        <a:off x="2799910" y="483958"/>
        <a:ext cx="1588601" cy="608913"/>
      </dsp:txXfrm>
    </dsp:sp>
    <dsp:sp modelId="{95BD3A32-6C61-4F69-8009-6E10BEDB9B86}">
      <dsp:nvSpPr>
        <dsp:cNvPr id="0" name=""/>
        <dsp:cNvSpPr/>
      </dsp:nvSpPr>
      <dsp:spPr>
        <a:xfrm>
          <a:off x="4745883" y="788415"/>
          <a:ext cx="1829801" cy="15092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t>Questions about what they are talking about (do not try to fix them or the problem – that is God’s job!).</a:t>
          </a:r>
          <a:endParaRPr lang="en-US" sz="1200" b="1" kern="1200" dirty="0"/>
        </a:p>
      </dsp:txBody>
      <dsp:txXfrm>
        <a:off x="4780614" y="823146"/>
        <a:ext cx="1760339" cy="1116340"/>
      </dsp:txXfrm>
    </dsp:sp>
    <dsp:sp modelId="{444FDF97-C67E-4362-A00D-1BFD07FF8CFC}">
      <dsp:nvSpPr>
        <dsp:cNvPr id="0" name=""/>
        <dsp:cNvSpPr/>
      </dsp:nvSpPr>
      <dsp:spPr>
        <a:xfrm>
          <a:off x="5152506" y="1974217"/>
          <a:ext cx="1626489" cy="646801"/>
        </a:xfrm>
        <a:prstGeom prst="roundRect">
          <a:avLst>
            <a:gd name="adj" fmla="val 10000"/>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kern="1200" dirty="0" smtClean="0"/>
            <a:t>3. </a:t>
          </a:r>
          <a:r>
            <a:rPr lang="en-US" sz="2600" b="1" u="none" kern="1200" dirty="0" smtClean="0"/>
            <a:t>ASK</a:t>
          </a:r>
          <a:endParaRPr lang="en-US" sz="2600" u="none" kern="1200" dirty="0"/>
        </a:p>
      </dsp:txBody>
      <dsp:txXfrm>
        <a:off x="5171450" y="1993161"/>
        <a:ext cx="1588601" cy="60891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311914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324352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238048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2155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F1A6E-A083-467C-87A0-F4A2DB678803}" type="datetimeFigureOut">
              <a:rPr lang="en-US" smtClean="0"/>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40910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F1A6E-A083-467C-87A0-F4A2DB678803}"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128668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F1A6E-A083-467C-87A0-F4A2DB678803}" type="datetimeFigureOut">
              <a:rPr lang="en-US" smtClean="0"/>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175684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F1A6E-A083-467C-87A0-F4A2DB678803}" type="datetimeFigureOut">
              <a:rPr lang="en-US" smtClean="0"/>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9691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1A6E-A083-467C-87A0-F4A2DB678803}" type="datetimeFigureOut">
              <a:rPr lang="en-US" smtClean="0"/>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293582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1A6E-A083-467C-87A0-F4A2DB678803}"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1781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1A6E-A083-467C-87A0-F4A2DB678803}" type="datetimeFigureOut">
              <a:rPr lang="en-US" smtClean="0"/>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408402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4F1A6E-A083-467C-87A0-F4A2DB678803}" type="datetimeFigureOut">
              <a:rPr lang="en-US" smtClean="0"/>
              <a:t>2/28/2014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AB31755-2BF2-4911-AA61-7DD30ADEEA5B}" type="slidenum">
              <a:rPr lang="en-US" smtClean="0"/>
              <a:t>‹#›</a:t>
            </a:fld>
            <a:endParaRPr lang="en-US"/>
          </a:p>
        </p:txBody>
      </p:sp>
    </p:spTree>
    <p:extLst>
      <p:ext uri="{BB962C8B-B14F-4D97-AF65-F5344CB8AC3E}">
        <p14:creationId xmlns:p14="http://schemas.microsoft.com/office/powerpoint/2010/main" val="21719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8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85800" y="361950"/>
            <a:ext cx="6553200" cy="8382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Assignment 2: Join God in Spiritual Service</a:t>
            </a:r>
            <a:endParaRPr lang="en-US" sz="2800" dirty="0"/>
          </a:p>
        </p:txBody>
      </p:sp>
      <p:sp>
        <p:nvSpPr>
          <p:cNvPr id="4" name="Rounded Rectangle 3"/>
          <p:cNvSpPr/>
          <p:nvPr/>
        </p:nvSpPr>
        <p:spPr>
          <a:xfrm>
            <a:off x="533400" y="1352550"/>
            <a:ext cx="6858000" cy="3276600"/>
          </a:xfrm>
          <a:prstGeom prst="roundRect">
            <a:avLst/>
          </a:prstGeom>
          <a:ln>
            <a:solidFill>
              <a:srgbClr val="2EB808"/>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285750" indent="-285750">
              <a:spcBef>
                <a:spcPts val="1200"/>
              </a:spcBef>
              <a:buFont typeface="Wingdings" pitchFamily="2" charset="2"/>
              <a:buChar char="Ø"/>
            </a:pPr>
            <a:r>
              <a:rPr lang="en-US" sz="2000" dirty="0">
                <a:solidFill>
                  <a:schemeClr val="tx1"/>
                </a:solidFill>
              </a:rPr>
              <a:t>There are two primary areas where you can serve another person. </a:t>
            </a:r>
            <a:endParaRPr lang="en-US" sz="2000" dirty="0" smtClean="0">
              <a:solidFill>
                <a:schemeClr val="tx1"/>
              </a:solidFill>
            </a:endParaRPr>
          </a:p>
          <a:p>
            <a:pPr marL="742950" lvl="1" indent="-285750">
              <a:spcBef>
                <a:spcPts val="1200"/>
              </a:spcBef>
              <a:buFont typeface="Wingdings" pitchFamily="2" charset="2"/>
              <a:buChar char="Ø"/>
            </a:pPr>
            <a:r>
              <a:rPr lang="en-US" b="1" dirty="0" smtClean="0">
                <a:solidFill>
                  <a:schemeClr val="tx1"/>
                </a:solidFill>
              </a:rPr>
              <a:t>First</a:t>
            </a:r>
            <a:r>
              <a:rPr lang="en-US" dirty="0">
                <a:solidFill>
                  <a:schemeClr val="tx1"/>
                </a:solidFill>
              </a:rPr>
              <a:t>, you can </a:t>
            </a:r>
            <a:r>
              <a:rPr lang="en-US" b="1" dirty="0">
                <a:solidFill>
                  <a:schemeClr val="tx1"/>
                </a:solidFill>
              </a:rPr>
              <a:t>serve</a:t>
            </a:r>
            <a:r>
              <a:rPr lang="en-US" dirty="0">
                <a:solidFill>
                  <a:schemeClr val="tx1"/>
                </a:solidFill>
              </a:rPr>
              <a:t> someone </a:t>
            </a:r>
            <a:r>
              <a:rPr lang="en-US" b="1" dirty="0">
                <a:solidFill>
                  <a:schemeClr val="tx1"/>
                </a:solidFill>
              </a:rPr>
              <a:t>emotionally</a:t>
            </a:r>
            <a:r>
              <a:rPr lang="en-US" dirty="0">
                <a:solidFill>
                  <a:schemeClr val="tx1"/>
                </a:solidFill>
              </a:rPr>
              <a:t> and </a:t>
            </a:r>
            <a:r>
              <a:rPr lang="en-US" b="1" dirty="0">
                <a:solidFill>
                  <a:schemeClr val="tx1"/>
                </a:solidFill>
              </a:rPr>
              <a:t>spiritually</a:t>
            </a:r>
            <a:r>
              <a:rPr lang="en-US" dirty="0">
                <a:solidFill>
                  <a:schemeClr val="tx1"/>
                </a:solidFill>
              </a:rPr>
              <a:t>. </a:t>
            </a:r>
            <a:endParaRPr lang="en-US" dirty="0" smtClean="0">
              <a:solidFill>
                <a:schemeClr val="tx1"/>
              </a:solidFill>
            </a:endParaRPr>
          </a:p>
          <a:p>
            <a:pPr marL="742950" lvl="1" indent="-285750">
              <a:spcBef>
                <a:spcPts val="1200"/>
              </a:spcBef>
              <a:buFont typeface="Wingdings" pitchFamily="2" charset="2"/>
              <a:buChar char="Ø"/>
            </a:pPr>
            <a:r>
              <a:rPr lang="en-US" b="1" dirty="0" smtClean="0">
                <a:solidFill>
                  <a:schemeClr val="tx1"/>
                </a:solidFill>
              </a:rPr>
              <a:t>Second</a:t>
            </a:r>
            <a:r>
              <a:rPr lang="en-US" dirty="0">
                <a:solidFill>
                  <a:schemeClr val="tx1"/>
                </a:solidFill>
              </a:rPr>
              <a:t>, you can </a:t>
            </a:r>
            <a:r>
              <a:rPr lang="en-US" b="1" dirty="0">
                <a:solidFill>
                  <a:schemeClr val="tx1"/>
                </a:solidFill>
              </a:rPr>
              <a:t>serve</a:t>
            </a:r>
            <a:r>
              <a:rPr lang="en-US" dirty="0">
                <a:solidFill>
                  <a:schemeClr val="tx1"/>
                </a:solidFill>
              </a:rPr>
              <a:t> someone </a:t>
            </a:r>
            <a:r>
              <a:rPr lang="en-US" b="1" dirty="0">
                <a:solidFill>
                  <a:schemeClr val="tx1"/>
                </a:solidFill>
              </a:rPr>
              <a:t>practically</a:t>
            </a:r>
            <a:r>
              <a:rPr lang="en-US" dirty="0">
                <a:solidFill>
                  <a:schemeClr val="tx1"/>
                </a:solidFill>
              </a:rPr>
              <a:t> and </a:t>
            </a:r>
            <a:r>
              <a:rPr lang="en-US" b="1" dirty="0">
                <a:solidFill>
                  <a:schemeClr val="tx1"/>
                </a:solidFill>
              </a:rPr>
              <a:t>physically</a:t>
            </a:r>
            <a:r>
              <a:rPr lang="en-US" dirty="0">
                <a:solidFill>
                  <a:schemeClr val="tx1"/>
                </a:solidFill>
              </a:rPr>
              <a:t>. </a:t>
            </a:r>
            <a:endParaRPr lang="en-US" dirty="0" smtClean="0">
              <a:solidFill>
                <a:schemeClr val="tx1"/>
              </a:solidFill>
            </a:endParaRPr>
          </a:p>
          <a:p>
            <a:pPr marL="285750" indent="-285750">
              <a:spcBef>
                <a:spcPts val="1200"/>
              </a:spcBef>
              <a:buFont typeface="Wingdings" pitchFamily="2" charset="2"/>
              <a:buChar char="Ø"/>
            </a:pPr>
            <a:r>
              <a:rPr lang="en-US" sz="2000" dirty="0" smtClean="0">
                <a:solidFill>
                  <a:schemeClr val="tx1"/>
                </a:solidFill>
              </a:rPr>
              <a:t>This </a:t>
            </a:r>
            <a:r>
              <a:rPr lang="en-US" sz="2000" dirty="0">
                <a:solidFill>
                  <a:schemeClr val="tx1"/>
                </a:solidFill>
              </a:rPr>
              <a:t>week you will look for God to be working in the lives of people around you and join Him by serving them emotionally and spiritually. </a:t>
            </a:r>
            <a:endParaRPr lang="en-US" sz="2000" dirty="0" smtClean="0">
              <a:solidFill>
                <a:schemeClr val="tx1"/>
              </a:solidFill>
            </a:endParaRPr>
          </a:p>
        </p:txBody>
      </p:sp>
      <p:sp>
        <p:nvSpPr>
          <p:cNvPr id="6" name="Rounded Rectangle 5"/>
          <p:cNvSpPr/>
          <p:nvPr/>
        </p:nvSpPr>
        <p:spPr>
          <a:xfrm>
            <a:off x="533400" y="1352550"/>
            <a:ext cx="6858000" cy="3276600"/>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2EB808"/>
              </a:buClr>
            </a:pPr>
            <a:r>
              <a:rPr lang="en-US" sz="2400" b="1" dirty="0">
                <a:solidFill>
                  <a:schemeClr val="tx1"/>
                </a:solidFill>
              </a:rPr>
              <a:t>How to serve emotionally and spiritually:</a:t>
            </a:r>
          </a:p>
          <a:p>
            <a:pPr algn="ctr">
              <a:buClr>
                <a:srgbClr val="2EB808"/>
              </a:buClr>
            </a:pPr>
            <a:r>
              <a:rPr lang="en-US" sz="2400" dirty="0">
                <a:solidFill>
                  <a:schemeClr val="tx1"/>
                </a:solidFill>
              </a:rPr>
              <a:t>This week as God reveals to you people to serve you do 3 </a:t>
            </a:r>
            <a:r>
              <a:rPr lang="en-US" sz="2400" dirty="0" smtClean="0">
                <a:solidFill>
                  <a:schemeClr val="tx1"/>
                </a:solidFill>
              </a:rPr>
              <a:t>things </a:t>
            </a:r>
            <a:endParaRPr lang="en-US" sz="2400" dirty="0">
              <a:solidFill>
                <a:schemeClr val="tx1"/>
              </a:solidFill>
            </a:endParaRPr>
          </a:p>
        </p:txBody>
      </p:sp>
    </p:spTree>
    <p:extLst>
      <p:ext uri="{BB962C8B-B14F-4D97-AF65-F5344CB8AC3E}">
        <p14:creationId xmlns:p14="http://schemas.microsoft.com/office/powerpoint/2010/main" val="228490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00" y="361950"/>
            <a:ext cx="6553200" cy="8382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Assignment 2: Join God in Spiritual Service</a:t>
            </a:r>
            <a:endParaRPr lang="en-US" sz="2800" dirty="0"/>
          </a:p>
        </p:txBody>
      </p:sp>
      <p:graphicFrame>
        <p:nvGraphicFramePr>
          <p:cNvPr id="7" name="Diagram 6"/>
          <p:cNvGraphicFramePr/>
          <p:nvPr>
            <p:extLst>
              <p:ext uri="{D42A27DB-BD31-4B8C-83A1-F6EECF244321}">
                <p14:modId xmlns:p14="http://schemas.microsoft.com/office/powerpoint/2010/main" val="3526896517"/>
              </p:ext>
            </p:extLst>
          </p:nvPr>
        </p:nvGraphicFramePr>
        <p:xfrm>
          <a:off x="533400" y="1466916"/>
          <a:ext cx="6781800" cy="3086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5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73C255C-33D4-4933-B999-766749EE6CDC}"/>
                                            </p:graphicEl>
                                          </p:spTgt>
                                        </p:tgtEl>
                                        <p:attrNameLst>
                                          <p:attrName>style.visibility</p:attrName>
                                        </p:attrNameLst>
                                      </p:cBhvr>
                                      <p:to>
                                        <p:strVal val="visible"/>
                                      </p:to>
                                    </p:set>
                                    <p:animEffect transition="in" filter="fade">
                                      <p:cBhvr>
                                        <p:cTn id="7" dur="500"/>
                                        <p:tgtEl>
                                          <p:spTgt spid="7">
                                            <p:graphicEl>
                                              <a:dgm id="{373C255C-33D4-4933-B999-766749EE6C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39C2B1-DD10-45D4-BEBE-931C0D84D356}"/>
                                            </p:graphicEl>
                                          </p:spTgt>
                                        </p:tgtEl>
                                        <p:attrNameLst>
                                          <p:attrName>style.visibility</p:attrName>
                                        </p:attrNameLst>
                                      </p:cBhvr>
                                      <p:to>
                                        <p:strVal val="visible"/>
                                      </p:to>
                                    </p:set>
                                    <p:animEffect transition="in" filter="fade">
                                      <p:cBhvr>
                                        <p:cTn id="12" dur="500"/>
                                        <p:tgtEl>
                                          <p:spTgt spid="7">
                                            <p:graphicEl>
                                              <a:dgm id="{0439C2B1-DD10-45D4-BEBE-931C0D84D35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780DF7B9-3B9D-45F7-BFBB-F503C8A838D3}"/>
                                            </p:graphicEl>
                                          </p:spTgt>
                                        </p:tgtEl>
                                        <p:attrNameLst>
                                          <p:attrName>style.visibility</p:attrName>
                                        </p:attrNameLst>
                                      </p:cBhvr>
                                      <p:to>
                                        <p:strVal val="visible"/>
                                      </p:to>
                                    </p:set>
                                    <p:animEffect transition="in" filter="fade">
                                      <p:cBhvr>
                                        <p:cTn id="17" dur="500"/>
                                        <p:tgtEl>
                                          <p:spTgt spid="7">
                                            <p:graphicEl>
                                              <a:dgm id="{780DF7B9-3B9D-45F7-BFBB-F503C8A838D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graphicEl>
                                              <a:dgm id="{7E277640-4699-47C6-A6DE-B8755D06DD0A}"/>
                                            </p:graphicEl>
                                          </p:spTgt>
                                        </p:tgtEl>
                                        <p:attrNameLst>
                                          <p:attrName>style.visibility</p:attrName>
                                        </p:attrNameLst>
                                      </p:cBhvr>
                                      <p:to>
                                        <p:strVal val="visible"/>
                                      </p:to>
                                    </p:set>
                                    <p:animEffect transition="in" filter="fade">
                                      <p:cBhvr>
                                        <p:cTn id="20" dur="500"/>
                                        <p:tgtEl>
                                          <p:spTgt spid="7">
                                            <p:graphicEl>
                                              <a:dgm id="{7E277640-4699-47C6-A6DE-B8755D06DD0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graphicEl>
                                              <a:dgm id="{D3684A05-5ECB-48AA-8AD4-637DFB32E13C}"/>
                                            </p:graphicEl>
                                          </p:spTgt>
                                        </p:tgtEl>
                                        <p:attrNameLst>
                                          <p:attrName>style.visibility</p:attrName>
                                        </p:attrNameLst>
                                      </p:cBhvr>
                                      <p:to>
                                        <p:strVal val="visible"/>
                                      </p:to>
                                    </p:set>
                                    <p:animEffect transition="in" filter="fade">
                                      <p:cBhvr>
                                        <p:cTn id="25" dur="500"/>
                                        <p:tgtEl>
                                          <p:spTgt spid="7">
                                            <p:graphicEl>
                                              <a:dgm id="{D3684A05-5ECB-48AA-8AD4-637DFB32E13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graphicEl>
                                              <a:dgm id="{B7DD4F55-6BC2-4D8D-83C9-686EC864DFAA}"/>
                                            </p:graphicEl>
                                          </p:spTgt>
                                        </p:tgtEl>
                                        <p:attrNameLst>
                                          <p:attrName>style.visibility</p:attrName>
                                        </p:attrNameLst>
                                      </p:cBhvr>
                                      <p:to>
                                        <p:strVal val="visible"/>
                                      </p:to>
                                    </p:set>
                                    <p:animEffect transition="in" filter="fade">
                                      <p:cBhvr>
                                        <p:cTn id="30" dur="500"/>
                                        <p:tgtEl>
                                          <p:spTgt spid="7">
                                            <p:graphicEl>
                                              <a:dgm id="{B7DD4F55-6BC2-4D8D-83C9-686EC864DFAA}"/>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graphicEl>
                                              <a:dgm id="{444FDF97-C67E-4362-A00D-1BFD07FF8CFC}"/>
                                            </p:graphicEl>
                                          </p:spTgt>
                                        </p:tgtEl>
                                        <p:attrNameLst>
                                          <p:attrName>style.visibility</p:attrName>
                                        </p:attrNameLst>
                                      </p:cBhvr>
                                      <p:to>
                                        <p:strVal val="visible"/>
                                      </p:to>
                                    </p:set>
                                    <p:animEffect transition="in" filter="fade">
                                      <p:cBhvr>
                                        <p:cTn id="33" dur="500"/>
                                        <p:tgtEl>
                                          <p:spTgt spid="7">
                                            <p:graphicEl>
                                              <a:dgm id="{444FDF97-C67E-4362-A00D-1BFD07FF8CF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graphicEl>
                                              <a:dgm id="{95BD3A32-6C61-4F69-8009-6E10BEDB9B86}"/>
                                            </p:graphicEl>
                                          </p:spTgt>
                                        </p:tgtEl>
                                        <p:attrNameLst>
                                          <p:attrName>style.visibility</p:attrName>
                                        </p:attrNameLst>
                                      </p:cBhvr>
                                      <p:to>
                                        <p:strVal val="visible"/>
                                      </p:to>
                                    </p:set>
                                    <p:animEffect transition="in" filter="fade">
                                      <p:cBhvr>
                                        <p:cTn id="38" dur="500"/>
                                        <p:tgtEl>
                                          <p:spTgt spid="7">
                                            <p:graphicEl>
                                              <a:dgm id="{95BD3A32-6C61-4F69-8009-6E10BEDB9B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 Diagonal Corner Rectangle 5"/>
          <p:cNvSpPr/>
          <p:nvPr/>
        </p:nvSpPr>
        <p:spPr>
          <a:xfrm>
            <a:off x="1981200" y="1276350"/>
            <a:ext cx="5715000" cy="2299193"/>
          </a:xfrm>
          <a:prstGeom prst="round2Diag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Examples of How to Serve Emotionally &amp; Spiritually</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724150"/>
            <a:ext cx="2819400" cy="2008823"/>
          </a:xfrm>
          <a:prstGeom prst="rect">
            <a:avLst/>
          </a:prstGeom>
        </p:spPr>
      </p:pic>
    </p:spTree>
    <p:extLst>
      <p:ext uri="{BB962C8B-B14F-4D97-AF65-F5344CB8AC3E}">
        <p14:creationId xmlns:p14="http://schemas.microsoft.com/office/powerpoint/2010/main" val="129266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hevron 5"/>
          <p:cNvSpPr/>
          <p:nvPr/>
        </p:nvSpPr>
        <p:spPr>
          <a:xfrm>
            <a:off x="2306549" y="895350"/>
            <a:ext cx="2341651" cy="1447800"/>
          </a:xfrm>
          <a:prstGeom prst="chevron">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en-US" sz="2400" b="1" dirty="0" smtClean="0">
                <a:solidFill>
                  <a:schemeClr val="tx1"/>
                </a:solidFill>
              </a:rPr>
              <a:t>See </a:t>
            </a:r>
            <a:r>
              <a:rPr lang="en-US" sz="2400" b="1" dirty="0">
                <a:solidFill>
                  <a:schemeClr val="tx1"/>
                </a:solidFill>
              </a:rPr>
              <a:t>God: </a:t>
            </a:r>
          </a:p>
        </p:txBody>
      </p:sp>
      <p:sp>
        <p:nvSpPr>
          <p:cNvPr id="7" name="Chevron 6"/>
          <p:cNvSpPr/>
          <p:nvPr/>
        </p:nvSpPr>
        <p:spPr>
          <a:xfrm>
            <a:off x="4261819" y="895350"/>
            <a:ext cx="4348780" cy="1447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tx1"/>
                </a:solidFill>
              </a:rPr>
              <a:t>You see a Facebook post where it is evident God is working in the life of one of your friends who is upset. </a:t>
            </a:r>
          </a:p>
        </p:txBody>
      </p:sp>
      <p:sp>
        <p:nvSpPr>
          <p:cNvPr id="8" name="Chevron 7"/>
          <p:cNvSpPr/>
          <p:nvPr/>
        </p:nvSpPr>
        <p:spPr>
          <a:xfrm>
            <a:off x="2362200" y="2495550"/>
            <a:ext cx="2341651" cy="1447800"/>
          </a:xfrm>
          <a:prstGeom prst="chevron">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en-US" sz="2400" b="1" dirty="0" smtClean="0">
                <a:solidFill>
                  <a:schemeClr val="tx1"/>
                </a:solidFill>
              </a:rPr>
              <a:t>Join God</a:t>
            </a:r>
            <a:r>
              <a:rPr lang="en-US" sz="2400" b="1" dirty="0">
                <a:solidFill>
                  <a:schemeClr val="tx1"/>
                </a:solidFill>
              </a:rPr>
              <a:t>: </a:t>
            </a:r>
          </a:p>
        </p:txBody>
      </p:sp>
      <p:sp>
        <p:nvSpPr>
          <p:cNvPr id="9" name="Chevron 8"/>
          <p:cNvSpPr/>
          <p:nvPr/>
        </p:nvSpPr>
        <p:spPr>
          <a:xfrm>
            <a:off x="4261819" y="2495550"/>
            <a:ext cx="4348780" cy="1447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tx1"/>
                </a:solidFill>
              </a:rPr>
              <a:t>You send them an encouraging message and DISARM him or her by finding some truth in what was said.</a:t>
            </a:r>
          </a:p>
        </p:txBody>
      </p:sp>
      <p:sp>
        <p:nvSpPr>
          <p:cNvPr id="10" name="Rounded Rectangle 9"/>
          <p:cNvSpPr/>
          <p:nvPr/>
        </p:nvSpPr>
        <p:spPr>
          <a:xfrm>
            <a:off x="3200400" y="4324350"/>
            <a:ext cx="3352800" cy="457200"/>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DISARM and find truth</a:t>
            </a:r>
            <a:endParaRPr lang="en-US" dirty="0">
              <a:solidFill>
                <a:schemeClr val="tx1"/>
              </a:solidFill>
            </a:endParaRPr>
          </a:p>
        </p:txBody>
      </p:sp>
    </p:spTree>
    <p:extLst>
      <p:ext uri="{BB962C8B-B14F-4D97-AF65-F5344CB8AC3E}">
        <p14:creationId xmlns:p14="http://schemas.microsoft.com/office/powerpoint/2010/main" val="15772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9" presetClass="emph" presetSubtype="0" grpId="1" nodeType="withEffect">
                                  <p:stCondLst>
                                    <p:cond delay="0"/>
                                  </p:stCondLst>
                                  <p:childTnLst>
                                    <p:set>
                                      <p:cBhvr rctx="PPT">
                                        <p:cTn id="24" dur="indefinite"/>
                                        <p:tgtEl>
                                          <p:spTgt spid="6"/>
                                        </p:tgtEl>
                                        <p:attrNameLst>
                                          <p:attrName>style.opacity</p:attrName>
                                        </p:attrNameLst>
                                      </p:cBhvr>
                                      <p:to>
                                        <p:strVal val="0.5"/>
                                      </p:to>
                                    </p:set>
                                    <p:animEffect filter="image" prLst="opacity: 0.5">
                                      <p:cBhvr rctx="IE">
                                        <p:cTn id="25" dur="indefinite"/>
                                        <p:tgtEl>
                                          <p:spTgt spid="6"/>
                                        </p:tgtEl>
                                      </p:cBhvr>
                                    </p:animEffect>
                                  </p:childTnLst>
                                </p:cTn>
                              </p:par>
                              <p:par>
                                <p:cTn id="26" presetID="9" presetClass="emph" presetSubtype="0" grpId="1" nodeType="withEffect">
                                  <p:stCondLst>
                                    <p:cond delay="0"/>
                                  </p:stCondLst>
                                  <p:childTnLst>
                                    <p:set>
                                      <p:cBhvr rctx="PPT">
                                        <p:cTn id="27" dur="indefinite"/>
                                        <p:tgtEl>
                                          <p:spTgt spid="7"/>
                                        </p:tgtEl>
                                        <p:attrNameLst>
                                          <p:attrName>style.opacity</p:attrName>
                                        </p:attrNameLst>
                                      </p:cBhvr>
                                      <p:to>
                                        <p:strVal val="0.5"/>
                                      </p:to>
                                    </p:set>
                                    <p:animEffect filter="image" prLst="opacity: 0.5">
                                      <p:cBhvr rctx="IE">
                                        <p:cTn id="28" dur="indefinite"/>
                                        <p:tgtEl>
                                          <p:spTgt spid="7"/>
                                        </p:tgtEl>
                                      </p:cBhvr>
                                    </p:animEffect>
                                  </p:childTnLst>
                                </p:cTn>
                              </p:par>
                              <p:par>
                                <p:cTn id="29" presetID="9" presetClass="emph" presetSubtype="0" grpId="1" nodeType="withEffect">
                                  <p:stCondLst>
                                    <p:cond delay="0"/>
                                  </p:stCondLst>
                                  <p:childTnLst>
                                    <p:set>
                                      <p:cBhvr rctx="PPT">
                                        <p:cTn id="30" dur="indefinite"/>
                                        <p:tgtEl>
                                          <p:spTgt spid="8"/>
                                        </p:tgtEl>
                                        <p:attrNameLst>
                                          <p:attrName>style.opacity</p:attrName>
                                        </p:attrNameLst>
                                      </p:cBhvr>
                                      <p:to>
                                        <p:strVal val="0.5"/>
                                      </p:to>
                                    </p:set>
                                    <p:animEffect filter="image" prLst="opacity: 0.5">
                                      <p:cBhvr rctx="IE">
                                        <p:cTn id="31" dur="indefinite"/>
                                        <p:tgtEl>
                                          <p:spTgt spid="8"/>
                                        </p:tgtEl>
                                      </p:cBhvr>
                                    </p:animEffect>
                                  </p:childTnLst>
                                </p:cTn>
                              </p:par>
                              <p:par>
                                <p:cTn id="32" presetID="9" presetClass="emph" presetSubtype="0" grpId="1" nodeType="withEffect">
                                  <p:stCondLst>
                                    <p:cond delay="0"/>
                                  </p:stCondLst>
                                  <p:childTnLst>
                                    <p:set>
                                      <p:cBhvr rctx="PPT">
                                        <p:cTn id="33" dur="indefinite"/>
                                        <p:tgtEl>
                                          <p:spTgt spid="9"/>
                                        </p:tgtEl>
                                        <p:attrNameLst>
                                          <p:attrName>style.opacity</p:attrName>
                                        </p:attrNameLst>
                                      </p:cBhvr>
                                      <p:to>
                                        <p:strVal val="0.5"/>
                                      </p:to>
                                    </p:set>
                                    <p:animEffect filter="image" prLst="opacity: 0.5">
                                      <p:cBhvr rctx="IE">
                                        <p:cTn id="34" dur="indefinite"/>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2362200" y="895350"/>
            <a:ext cx="2265066" cy="1447800"/>
          </a:xfrm>
          <a:prstGeom prst="chevron">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en-US" sz="2400" b="1" dirty="0" smtClean="0">
                <a:solidFill>
                  <a:schemeClr val="tx1"/>
                </a:solidFill>
              </a:rPr>
              <a:t>See </a:t>
            </a:r>
            <a:r>
              <a:rPr lang="en-US" sz="2400" b="1" dirty="0">
                <a:solidFill>
                  <a:schemeClr val="tx1"/>
                </a:solidFill>
              </a:rPr>
              <a:t>God: </a:t>
            </a:r>
          </a:p>
        </p:txBody>
      </p:sp>
      <p:sp>
        <p:nvSpPr>
          <p:cNvPr id="6" name="Chevron 5"/>
          <p:cNvSpPr/>
          <p:nvPr/>
        </p:nvSpPr>
        <p:spPr>
          <a:xfrm>
            <a:off x="4306914" y="895350"/>
            <a:ext cx="4206551" cy="1447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tx1"/>
                </a:solidFill>
              </a:rPr>
              <a:t>You receive an email from someone who mentions hardships, difficult circumstances, or spiritual issues.</a:t>
            </a:r>
          </a:p>
        </p:txBody>
      </p:sp>
      <p:sp>
        <p:nvSpPr>
          <p:cNvPr id="7" name="Chevron 6"/>
          <p:cNvSpPr/>
          <p:nvPr/>
        </p:nvSpPr>
        <p:spPr>
          <a:xfrm>
            <a:off x="2362200" y="2495550"/>
            <a:ext cx="2265066" cy="1447800"/>
          </a:xfrm>
          <a:prstGeom prst="chevron">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en-US" sz="2400" b="1" dirty="0" smtClean="0">
                <a:solidFill>
                  <a:schemeClr val="tx1"/>
                </a:solidFill>
              </a:rPr>
              <a:t>Join </a:t>
            </a:r>
            <a:r>
              <a:rPr lang="en-US" sz="2400" b="1" dirty="0">
                <a:solidFill>
                  <a:schemeClr val="tx1"/>
                </a:solidFill>
              </a:rPr>
              <a:t>God: </a:t>
            </a:r>
          </a:p>
        </p:txBody>
      </p:sp>
      <p:sp>
        <p:nvSpPr>
          <p:cNvPr id="8" name="Chevron 7"/>
          <p:cNvSpPr/>
          <p:nvPr/>
        </p:nvSpPr>
        <p:spPr>
          <a:xfrm>
            <a:off x="4306914" y="2495550"/>
            <a:ext cx="4206551" cy="1447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tx1"/>
                </a:solidFill>
              </a:rPr>
              <a:t>You invite them to lunch and LISTEN to </a:t>
            </a:r>
            <a:r>
              <a:rPr lang="en-US" b="1" dirty="0" smtClean="0">
                <a:solidFill>
                  <a:schemeClr val="tx1"/>
                </a:solidFill>
              </a:rPr>
              <a:t>them (without advice!).</a:t>
            </a:r>
            <a:endParaRPr lang="en-US" b="1" dirty="0">
              <a:solidFill>
                <a:schemeClr val="tx1"/>
              </a:solidFill>
            </a:endParaRPr>
          </a:p>
        </p:txBody>
      </p:sp>
      <p:sp>
        <p:nvSpPr>
          <p:cNvPr id="9" name="Rounded Rectangle 8"/>
          <p:cNvSpPr/>
          <p:nvPr/>
        </p:nvSpPr>
        <p:spPr>
          <a:xfrm>
            <a:off x="3200400" y="4324350"/>
            <a:ext cx="3352800" cy="457200"/>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LISTEN do not advise</a:t>
            </a:r>
            <a:endParaRPr lang="en-US" dirty="0">
              <a:solidFill>
                <a:schemeClr val="tx1"/>
              </a:solidFill>
            </a:endParaRPr>
          </a:p>
        </p:txBody>
      </p:sp>
    </p:spTree>
    <p:extLst>
      <p:ext uri="{BB962C8B-B14F-4D97-AF65-F5344CB8AC3E}">
        <p14:creationId xmlns:p14="http://schemas.microsoft.com/office/powerpoint/2010/main" val="22672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9" presetClass="emph" presetSubtype="0" grpId="1" nodeType="withEffect">
                                  <p:stCondLst>
                                    <p:cond delay="0"/>
                                  </p:stCondLst>
                                  <p:childTnLst>
                                    <p:set>
                                      <p:cBhvr rctx="PPT">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par>
                                <p:cTn id="26" presetID="9" presetClass="emph" presetSubtype="0" grpId="1" nodeType="withEffect">
                                  <p:stCondLst>
                                    <p:cond delay="0"/>
                                  </p:stCondLst>
                                  <p:childTnLst>
                                    <p:set>
                                      <p:cBhvr rctx="PPT">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par>
                                <p:cTn id="29" presetID="9" presetClass="emph" presetSubtype="0" grpId="1" nodeType="withEffect">
                                  <p:stCondLst>
                                    <p:cond delay="0"/>
                                  </p:stCondLst>
                                  <p:childTnLst>
                                    <p:set>
                                      <p:cBhvr rctx="PPT">
                                        <p:cTn id="30" dur="indefinite"/>
                                        <p:tgtEl>
                                          <p:spTgt spid="7"/>
                                        </p:tgtEl>
                                        <p:attrNameLst>
                                          <p:attrName>style.opacity</p:attrName>
                                        </p:attrNameLst>
                                      </p:cBhvr>
                                      <p:to>
                                        <p:strVal val="0.5"/>
                                      </p:to>
                                    </p:set>
                                    <p:animEffect filter="image" prLst="opacity: 0.5">
                                      <p:cBhvr rctx="IE">
                                        <p:cTn id="31" dur="indefinite"/>
                                        <p:tgtEl>
                                          <p:spTgt spid="7"/>
                                        </p:tgtEl>
                                      </p:cBhvr>
                                    </p:animEffect>
                                  </p:childTnLst>
                                </p:cTn>
                              </p:par>
                              <p:par>
                                <p:cTn id="32" presetID="9" presetClass="emph" presetSubtype="0" grpId="1" nodeType="withEffect">
                                  <p:stCondLst>
                                    <p:cond delay="0"/>
                                  </p:stCondLst>
                                  <p:childTnLst>
                                    <p:set>
                                      <p:cBhvr rctx="PPT">
                                        <p:cTn id="33" dur="indefinite"/>
                                        <p:tgtEl>
                                          <p:spTgt spid="8"/>
                                        </p:tgtEl>
                                        <p:attrNameLst>
                                          <p:attrName>style.opacity</p:attrName>
                                        </p:attrNameLst>
                                      </p:cBhvr>
                                      <p:to>
                                        <p:strVal val="0.5"/>
                                      </p:to>
                                    </p:set>
                                    <p:animEffect filter="image" prLst="opacity: 0.5">
                                      <p:cBhvr rctx="IE">
                                        <p:cTn id="34" dur="indefinite"/>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2362200" y="895350"/>
            <a:ext cx="2286000" cy="1447800"/>
          </a:xfrm>
          <a:prstGeom prst="chevron">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en-US" sz="2400" b="1" dirty="0" smtClean="0">
                <a:solidFill>
                  <a:schemeClr val="tx1"/>
                </a:solidFill>
              </a:rPr>
              <a:t>See </a:t>
            </a:r>
            <a:r>
              <a:rPr lang="en-US" sz="2400" b="1" dirty="0">
                <a:solidFill>
                  <a:schemeClr val="tx1"/>
                </a:solidFill>
              </a:rPr>
              <a:t>God: </a:t>
            </a:r>
          </a:p>
        </p:txBody>
      </p:sp>
      <p:sp>
        <p:nvSpPr>
          <p:cNvPr id="5" name="Chevron 4"/>
          <p:cNvSpPr/>
          <p:nvPr/>
        </p:nvSpPr>
        <p:spPr>
          <a:xfrm>
            <a:off x="4365172" y="895350"/>
            <a:ext cx="4245428" cy="1447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tx1"/>
                </a:solidFill>
              </a:rPr>
              <a:t>You share what God is doing in your life with a friend and he/she engages in the discussion.</a:t>
            </a:r>
          </a:p>
        </p:txBody>
      </p:sp>
      <p:sp>
        <p:nvSpPr>
          <p:cNvPr id="6" name="Chevron 5"/>
          <p:cNvSpPr/>
          <p:nvPr/>
        </p:nvSpPr>
        <p:spPr>
          <a:xfrm>
            <a:off x="2362200" y="2495550"/>
            <a:ext cx="2286000" cy="1447800"/>
          </a:xfrm>
          <a:prstGeom prst="chevron">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r"/>
            <a:r>
              <a:rPr lang="en-US" sz="2400" b="1" dirty="0" smtClean="0">
                <a:solidFill>
                  <a:schemeClr val="tx1"/>
                </a:solidFill>
              </a:rPr>
              <a:t>Join </a:t>
            </a:r>
            <a:r>
              <a:rPr lang="en-US" sz="2400" b="1" dirty="0">
                <a:solidFill>
                  <a:schemeClr val="tx1"/>
                </a:solidFill>
              </a:rPr>
              <a:t>God: </a:t>
            </a:r>
          </a:p>
        </p:txBody>
      </p:sp>
      <p:sp>
        <p:nvSpPr>
          <p:cNvPr id="7" name="Chevron 6"/>
          <p:cNvSpPr/>
          <p:nvPr/>
        </p:nvSpPr>
        <p:spPr>
          <a:xfrm>
            <a:off x="4365172" y="2495550"/>
            <a:ext cx="4245428" cy="1447800"/>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tx1"/>
                </a:solidFill>
              </a:rPr>
              <a:t>Instead of trying to get your friend to join your ministry, you ASK how you can serve him.</a:t>
            </a:r>
          </a:p>
        </p:txBody>
      </p:sp>
      <p:sp>
        <p:nvSpPr>
          <p:cNvPr id="8" name="Rounded Rectangle 7"/>
          <p:cNvSpPr/>
          <p:nvPr/>
        </p:nvSpPr>
        <p:spPr>
          <a:xfrm>
            <a:off x="3200400" y="4324350"/>
            <a:ext cx="3352800" cy="457200"/>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Ask how you can SERVE</a:t>
            </a:r>
            <a:endParaRPr lang="en-US" dirty="0">
              <a:solidFill>
                <a:schemeClr val="tx1"/>
              </a:solidFill>
            </a:endParaRPr>
          </a:p>
        </p:txBody>
      </p:sp>
    </p:spTree>
    <p:extLst>
      <p:ext uri="{BB962C8B-B14F-4D97-AF65-F5344CB8AC3E}">
        <p14:creationId xmlns:p14="http://schemas.microsoft.com/office/powerpoint/2010/main" val="21961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9" presetClass="emph" presetSubtype="0" grpId="1" nodeType="withEffect">
                                  <p:stCondLst>
                                    <p:cond delay="0"/>
                                  </p:stCondLst>
                                  <p:childTnLst>
                                    <p:set>
                                      <p:cBhvr rctx="PPT">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par>
                                <p:cTn id="26" presetID="9" presetClass="emph" presetSubtype="0" grpId="1" nodeType="withEffect">
                                  <p:stCondLst>
                                    <p:cond delay="0"/>
                                  </p:stCondLst>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par>
                                <p:cTn id="29" presetID="9" presetClass="emph" presetSubtype="0" grpId="1" nodeType="withEffect">
                                  <p:stCondLst>
                                    <p:cond delay="0"/>
                                  </p:stCondLst>
                                  <p:childTnLst>
                                    <p:set>
                                      <p:cBhvr rctx="PPT">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par>
                                <p:cTn id="32" presetID="9" presetClass="emph" presetSubtype="0" grpId="1" nodeType="withEffect">
                                  <p:stCondLst>
                                    <p:cond delay="0"/>
                                  </p:stCondLst>
                                  <p:childTnLst>
                                    <p:set>
                                      <p:cBhvr rctx="PPT">
                                        <p:cTn id="33" dur="indefinite"/>
                                        <p:tgtEl>
                                          <p:spTgt spid="7"/>
                                        </p:tgtEl>
                                        <p:attrNameLst>
                                          <p:attrName>style.opacity</p:attrName>
                                        </p:attrNameLst>
                                      </p:cBhvr>
                                      <p:to>
                                        <p:strVal val="0.5"/>
                                      </p:to>
                                    </p:set>
                                    <p:animEffect filter="image" prLst="opacity: 0.5">
                                      <p:cBhvr rctx="IE">
                                        <p:cTn id="34" dur="indefinite"/>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09800" y="1828860"/>
            <a:ext cx="6248400" cy="2431435"/>
          </a:xfrm>
          <a:prstGeom prst="rect">
            <a:avLst/>
          </a:prstGeom>
          <a:noFill/>
        </p:spPr>
        <p:txBody>
          <a:bodyPr wrap="square" rtlCol="0">
            <a:spAutoFit/>
          </a:bodyPr>
          <a:lstStyle/>
          <a:p>
            <a:pPr marL="342900" lvl="0" indent="-342900">
              <a:buFont typeface="+mj-lt"/>
              <a:buAutoNum type="arabicPeriod"/>
            </a:pPr>
            <a:endParaRPr lang="en-US" dirty="0" smtClean="0"/>
          </a:p>
          <a:p>
            <a:pPr marL="342900" lvl="0" indent="-342900">
              <a:buFont typeface="+mj-lt"/>
              <a:buAutoNum type="arabicPeriod"/>
            </a:pPr>
            <a:r>
              <a:rPr lang="en-US" dirty="0" smtClean="0"/>
              <a:t>________________________________________________</a:t>
            </a:r>
          </a:p>
          <a:p>
            <a:pPr marL="228600" lvl="0" indent="-228600">
              <a:buFont typeface="+mj-lt"/>
              <a:buAutoNum type="arabicPeriod"/>
            </a:pPr>
            <a:endParaRPr lang="en-US" sz="1000" dirty="0" smtClean="0"/>
          </a:p>
          <a:p>
            <a:pPr marL="228600" lvl="0" indent="-228600">
              <a:buFont typeface="+mj-lt"/>
              <a:buAutoNum type="arabicPeriod"/>
            </a:pPr>
            <a:endParaRPr lang="en-US" sz="1000" dirty="0" smtClean="0"/>
          </a:p>
          <a:p>
            <a:pPr marL="342900" lvl="0" indent="-342900">
              <a:buFont typeface="+mj-lt"/>
              <a:buAutoNum type="arabicPeriod"/>
            </a:pPr>
            <a:r>
              <a:rPr lang="en-US" dirty="0" smtClean="0"/>
              <a:t>________________________________________________</a:t>
            </a:r>
          </a:p>
          <a:p>
            <a:pPr marL="228600" lvl="0" indent="-228600">
              <a:buFont typeface="+mj-lt"/>
              <a:buAutoNum type="arabicPeriod"/>
            </a:pPr>
            <a:endParaRPr lang="en-US" sz="1100" dirty="0" smtClean="0"/>
          </a:p>
          <a:p>
            <a:pPr marL="228600" lvl="0" indent="-228600">
              <a:buFont typeface="+mj-lt"/>
              <a:buAutoNum type="arabicPeriod"/>
            </a:pPr>
            <a:endParaRPr lang="en-US" sz="1100" dirty="0" smtClean="0"/>
          </a:p>
          <a:p>
            <a:pPr marL="342900" lvl="0" indent="-342900">
              <a:buFont typeface="+mj-lt"/>
              <a:buAutoNum type="arabicPeriod"/>
            </a:pPr>
            <a:r>
              <a:rPr lang="en-US" dirty="0" smtClean="0"/>
              <a:t>________________________________________________</a:t>
            </a:r>
          </a:p>
          <a:p>
            <a:pPr marL="228600" lvl="0" indent="-228600">
              <a:buFont typeface="+mj-lt"/>
              <a:buAutoNum type="arabicPeriod"/>
            </a:pPr>
            <a:endParaRPr lang="en-US" sz="1000" dirty="0" smtClean="0"/>
          </a:p>
          <a:p>
            <a:pPr marL="228600" lvl="0" indent="-228600">
              <a:buFont typeface="+mj-lt"/>
              <a:buAutoNum type="arabicPeriod"/>
            </a:pPr>
            <a:endParaRPr lang="en-US" sz="1000" dirty="0"/>
          </a:p>
          <a:p>
            <a:pPr marL="342900" lvl="0" indent="-342900">
              <a:buFont typeface="+mj-lt"/>
              <a:buAutoNum type="arabicPeriod"/>
            </a:pPr>
            <a:r>
              <a:rPr lang="en-US" dirty="0" smtClean="0"/>
              <a:t>________________________________________________</a:t>
            </a:r>
            <a:endParaRPr lang="en-US" dirty="0"/>
          </a:p>
        </p:txBody>
      </p:sp>
      <p:sp>
        <p:nvSpPr>
          <p:cNvPr id="8" name="Rectangle 7"/>
          <p:cNvSpPr/>
          <p:nvPr/>
        </p:nvSpPr>
        <p:spPr>
          <a:xfrm>
            <a:off x="1807866" y="1504950"/>
            <a:ext cx="1984350" cy="400110"/>
          </a:xfrm>
          <a:prstGeom prst="rect">
            <a:avLst/>
          </a:prstGeom>
        </p:spPr>
        <p:txBody>
          <a:bodyPr wrap="square">
            <a:spAutoFit/>
          </a:bodyPr>
          <a:lstStyle/>
          <a:p>
            <a:pPr marL="285750" indent="-285750">
              <a:buFont typeface="Wingdings" pitchFamily="2" charset="2"/>
              <a:buChar char="Ø"/>
            </a:pPr>
            <a:r>
              <a:rPr lang="en-US" sz="2000" b="1" dirty="0" smtClean="0"/>
              <a:t>For example:</a:t>
            </a:r>
            <a:endParaRPr lang="en-US" sz="2000" b="1" dirty="0"/>
          </a:p>
        </p:txBody>
      </p:sp>
      <p:sp>
        <p:nvSpPr>
          <p:cNvPr id="9" name="Rectangle 8"/>
          <p:cNvSpPr/>
          <p:nvPr/>
        </p:nvSpPr>
        <p:spPr>
          <a:xfrm>
            <a:off x="1835499" y="666750"/>
            <a:ext cx="6553200" cy="8382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itchFamily="34" charset="0"/>
                <a:cs typeface="Arial" pitchFamily="34" charset="0"/>
              </a:rPr>
              <a:t>Write the names of the people God brings to you to</a:t>
            </a:r>
          </a:p>
          <a:p>
            <a:pPr algn="ctr"/>
            <a:r>
              <a:rPr lang="en-US" sz="2000" dirty="0">
                <a:solidFill>
                  <a:schemeClr val="bg1"/>
                </a:solidFill>
                <a:latin typeface="Arial" pitchFamily="34" charset="0"/>
                <a:cs typeface="Arial" pitchFamily="34" charset="0"/>
              </a:rPr>
              <a:t>    SERVE this week </a:t>
            </a:r>
            <a:r>
              <a:rPr lang="en-US" sz="2000" dirty="0" smtClean="0">
                <a:solidFill>
                  <a:schemeClr val="bg1"/>
                </a:solidFill>
                <a:latin typeface="Arial" pitchFamily="34" charset="0"/>
                <a:cs typeface="Arial" pitchFamily="34" charset="0"/>
              </a:rPr>
              <a:t>and how </a:t>
            </a:r>
            <a:r>
              <a:rPr lang="en-US" sz="2000" dirty="0">
                <a:solidFill>
                  <a:schemeClr val="bg1"/>
                </a:solidFill>
                <a:latin typeface="Arial" pitchFamily="34" charset="0"/>
                <a:cs typeface="Arial" pitchFamily="34" charset="0"/>
              </a:rPr>
              <a:t>you SERVED them</a:t>
            </a:r>
            <a:endParaRPr lang="en-US" sz="2000" dirty="0">
              <a:solidFill>
                <a:schemeClr val="bg1"/>
              </a:solidFill>
            </a:endParaRPr>
          </a:p>
        </p:txBody>
      </p:sp>
      <p:sp>
        <p:nvSpPr>
          <p:cNvPr id="10" name="Rectangle 9"/>
          <p:cNvSpPr/>
          <p:nvPr/>
        </p:nvSpPr>
        <p:spPr>
          <a:xfrm>
            <a:off x="2590800" y="2590860"/>
            <a:ext cx="5562600" cy="369332"/>
          </a:xfrm>
          <a:prstGeom prst="rect">
            <a:avLst/>
          </a:prstGeom>
        </p:spPr>
        <p:txBody>
          <a:bodyPr wrap="square">
            <a:spAutoFit/>
          </a:bodyPr>
          <a:lstStyle/>
          <a:p>
            <a:r>
              <a:rPr lang="en-US" dirty="0" smtClean="0">
                <a:solidFill>
                  <a:srgbClr val="2EB808"/>
                </a:solidFill>
              </a:rPr>
              <a:t>Mary, talked about the gospel message</a:t>
            </a:r>
            <a:endParaRPr lang="en-US" dirty="0">
              <a:solidFill>
                <a:srgbClr val="2EB808"/>
              </a:solidFill>
            </a:endParaRPr>
          </a:p>
        </p:txBody>
      </p:sp>
      <p:sp>
        <p:nvSpPr>
          <p:cNvPr id="11" name="Rectangle 10"/>
          <p:cNvSpPr/>
          <p:nvPr/>
        </p:nvSpPr>
        <p:spPr>
          <a:xfrm>
            <a:off x="2590800" y="3200460"/>
            <a:ext cx="5316520" cy="369332"/>
          </a:xfrm>
          <a:prstGeom prst="rect">
            <a:avLst/>
          </a:prstGeom>
        </p:spPr>
        <p:txBody>
          <a:bodyPr wrap="none">
            <a:spAutoFit/>
          </a:bodyPr>
          <a:lstStyle/>
          <a:p>
            <a:r>
              <a:rPr lang="en-US" dirty="0" smtClean="0">
                <a:solidFill>
                  <a:srgbClr val="2EB808"/>
                </a:solidFill>
              </a:rPr>
              <a:t>Tim, listened and discussed a difficult situation at work</a:t>
            </a:r>
            <a:endParaRPr lang="en-US" dirty="0">
              <a:solidFill>
                <a:srgbClr val="2EB808"/>
              </a:solidFill>
            </a:endParaRPr>
          </a:p>
        </p:txBody>
      </p:sp>
      <p:sp>
        <p:nvSpPr>
          <p:cNvPr id="12" name="Rectangle 11"/>
          <p:cNvSpPr/>
          <p:nvPr/>
        </p:nvSpPr>
        <p:spPr>
          <a:xfrm>
            <a:off x="2590800" y="1992928"/>
            <a:ext cx="5943600" cy="369332"/>
          </a:xfrm>
          <a:prstGeom prst="rect">
            <a:avLst/>
          </a:prstGeom>
        </p:spPr>
        <p:txBody>
          <a:bodyPr wrap="square">
            <a:spAutoFit/>
          </a:bodyPr>
          <a:lstStyle/>
          <a:p>
            <a:r>
              <a:rPr lang="en-US" dirty="0" smtClean="0">
                <a:solidFill>
                  <a:srgbClr val="2EB808"/>
                </a:solidFill>
              </a:rPr>
              <a:t>John, listened to concerns about his daughter</a:t>
            </a:r>
            <a:endParaRPr lang="en-US" dirty="0">
              <a:solidFill>
                <a:srgbClr val="2EB808"/>
              </a:solidFill>
            </a:endParaRPr>
          </a:p>
        </p:txBody>
      </p:sp>
      <p:sp>
        <p:nvSpPr>
          <p:cNvPr id="13" name="Rectangle 12"/>
          <p:cNvSpPr/>
          <p:nvPr/>
        </p:nvSpPr>
        <p:spPr>
          <a:xfrm>
            <a:off x="2590800" y="3745528"/>
            <a:ext cx="5529399" cy="369332"/>
          </a:xfrm>
          <a:prstGeom prst="rect">
            <a:avLst/>
          </a:prstGeom>
        </p:spPr>
        <p:txBody>
          <a:bodyPr wrap="none">
            <a:spAutoFit/>
          </a:bodyPr>
          <a:lstStyle/>
          <a:p>
            <a:r>
              <a:rPr lang="en-US" dirty="0" smtClean="0">
                <a:solidFill>
                  <a:srgbClr val="2EB808"/>
                </a:solidFill>
              </a:rPr>
              <a:t>Joe, listened and used the pyramid to help discover truth</a:t>
            </a:r>
            <a:endParaRPr lang="en-US" dirty="0">
              <a:solidFill>
                <a:srgbClr val="2EB808"/>
              </a:solidFill>
            </a:endParaRPr>
          </a:p>
        </p:txBody>
      </p:sp>
    </p:spTree>
    <p:extLst>
      <p:ext uri="{BB962C8B-B14F-4D97-AF65-F5344CB8AC3E}">
        <p14:creationId xmlns:p14="http://schemas.microsoft.com/office/powerpoint/2010/main" val="18275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5F5F5F"/>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5F5F5F"/>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 Diagonal Corner Rectangle 3"/>
          <p:cNvSpPr/>
          <p:nvPr/>
        </p:nvSpPr>
        <p:spPr>
          <a:xfrm>
            <a:off x="1143000" y="882157"/>
            <a:ext cx="5715000" cy="2299193"/>
          </a:xfrm>
          <a:prstGeom prst="round2Diag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Joining God Through Practical &amp; Physical Service</a:t>
            </a: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66950"/>
            <a:ext cx="5105400" cy="2546319"/>
          </a:xfrm>
          <a:prstGeom prst="rect">
            <a:avLst/>
          </a:prstGeom>
        </p:spPr>
      </p:pic>
    </p:spTree>
    <p:extLst>
      <p:ext uri="{BB962C8B-B14F-4D97-AF65-F5344CB8AC3E}">
        <p14:creationId xmlns:p14="http://schemas.microsoft.com/office/powerpoint/2010/main" val="55766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79"/>
            <a:ext cx="8229600" cy="155971"/>
          </a:xfrm>
        </p:spPr>
        <p:txBody>
          <a:bodyPr>
            <a:normAutofit fontScale="90000"/>
          </a:bodyPr>
          <a:lstStyle/>
          <a:p>
            <a:r>
              <a:rPr lang="en-US" i="0" dirty="0" smtClean="0">
                <a:effectLst/>
                <a:latin typeface="Arial" pitchFamily="34" charset="0"/>
                <a:cs typeface="Arial" pitchFamily="34" charset="0"/>
              </a:rPr>
              <a:t/>
            </a:r>
            <a:br>
              <a:rPr lang="en-US" i="0" dirty="0" smtClean="0">
                <a:effectLst/>
                <a:latin typeface="Arial" pitchFamily="34" charset="0"/>
                <a:cs typeface="Arial" pitchFamily="34" charset="0"/>
              </a:rPr>
            </a:br>
            <a:r>
              <a:rPr lang="en-US" b="0" i="1" dirty="0" smtClean="0">
                <a:effectLst/>
                <a:latin typeface="Arial" pitchFamily="34" charset="0"/>
                <a:cs typeface="Arial" pitchFamily="34" charset="0"/>
              </a:rPr>
              <a:t/>
            </a:r>
            <a:br>
              <a:rPr lang="en-US" b="0" i="1" dirty="0" smtClean="0">
                <a:effectLst/>
                <a:latin typeface="Arial" pitchFamily="34" charset="0"/>
                <a:cs typeface="Arial" pitchFamily="34" charset="0"/>
              </a:rPr>
            </a:br>
            <a:endParaRPr lang="en-US" dirty="0"/>
          </a:p>
        </p:txBody>
      </p:sp>
      <p:sp>
        <p:nvSpPr>
          <p:cNvPr id="8" name="Rectangle 7"/>
          <p:cNvSpPr/>
          <p:nvPr/>
        </p:nvSpPr>
        <p:spPr>
          <a:xfrm>
            <a:off x="0" y="3028950"/>
            <a:ext cx="9144000" cy="1676400"/>
          </a:xfrm>
          <a:prstGeom prst="rect">
            <a:avLst/>
          </a:prstGeom>
          <a:solidFill>
            <a:srgbClr val="2E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
            </a:r>
            <a:r>
              <a:rPr lang="en-US" sz="2000" dirty="0"/>
              <a:t>As each one has received a special gift, employ it in </a:t>
            </a:r>
            <a:r>
              <a:rPr lang="en-US" sz="2000" i="1" dirty="0"/>
              <a:t>serving</a:t>
            </a:r>
            <a:r>
              <a:rPr lang="en-US" sz="2000" dirty="0"/>
              <a:t> one another as good stewards of the manifold grace of God.” </a:t>
            </a:r>
            <a:endParaRPr lang="en-US" sz="2000" dirty="0" smtClean="0"/>
          </a:p>
          <a:p>
            <a:pPr algn="ctr"/>
            <a:r>
              <a:rPr lang="en-US" sz="2000" b="1" dirty="0" smtClean="0"/>
              <a:t>– </a:t>
            </a:r>
            <a:r>
              <a:rPr lang="en-US" sz="2000" b="1" dirty="0"/>
              <a:t>1 Peter 4:10 (NASB)</a:t>
            </a:r>
            <a:endParaRPr lang="en-US" sz="2000" dirty="0"/>
          </a:p>
        </p:txBody>
      </p:sp>
      <p:sp>
        <p:nvSpPr>
          <p:cNvPr id="3" name="TextBox 2"/>
          <p:cNvSpPr txBox="1"/>
          <p:nvPr/>
        </p:nvSpPr>
        <p:spPr>
          <a:xfrm>
            <a:off x="2607465" y="2266950"/>
            <a:ext cx="3915672" cy="523220"/>
          </a:xfrm>
          <a:prstGeom prst="rect">
            <a:avLst/>
          </a:prstGeom>
          <a:noFill/>
        </p:spPr>
        <p:txBody>
          <a:bodyPr wrap="square" rtlCol="0">
            <a:spAutoFit/>
          </a:bodyPr>
          <a:lstStyle/>
          <a:p>
            <a:pPr algn="ctr"/>
            <a:r>
              <a:rPr lang="en-US" sz="2800" b="1" dirty="0" smtClean="0">
                <a:solidFill>
                  <a:srgbClr val="2EB808"/>
                </a:solidFill>
              </a:rPr>
              <a:t>Scripture</a:t>
            </a:r>
            <a:endParaRPr lang="en-US" sz="2800" b="1" dirty="0">
              <a:solidFill>
                <a:srgbClr val="2EB808"/>
              </a:solidFill>
            </a:endParaRPr>
          </a:p>
        </p:txBody>
      </p:sp>
    </p:spTree>
    <p:extLst>
      <p:ext uri="{BB962C8B-B14F-4D97-AF65-F5344CB8AC3E}">
        <p14:creationId xmlns:p14="http://schemas.microsoft.com/office/powerpoint/2010/main" val="32839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533400" y="1047750"/>
            <a:ext cx="6781800" cy="3733800"/>
          </a:xfrm>
          <a:prstGeom prst="roundRect">
            <a:avLst/>
          </a:prstGeom>
          <a:ln>
            <a:solidFill>
              <a:srgbClr val="2EB808"/>
            </a:solid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0" anchor="ctr"/>
          <a:lstStyle/>
          <a:p>
            <a:pPr marL="285750" indent="-285750">
              <a:spcBef>
                <a:spcPts val="1200"/>
              </a:spcBef>
              <a:buFont typeface="Wingdings" pitchFamily="2" charset="2"/>
              <a:buChar char="Ø"/>
            </a:pPr>
            <a:r>
              <a:rPr lang="en-US" sz="2200" dirty="0">
                <a:solidFill>
                  <a:schemeClr val="tx1"/>
                </a:solidFill>
              </a:rPr>
              <a:t>You have been praying for God to bring people into your life and ministry to SHARE with and SERVE. </a:t>
            </a:r>
          </a:p>
          <a:p>
            <a:pPr marL="285750" indent="-285750">
              <a:spcBef>
                <a:spcPts val="1200"/>
              </a:spcBef>
              <a:buFont typeface="Wingdings" pitchFamily="2" charset="2"/>
              <a:buChar char="Ø"/>
            </a:pPr>
            <a:r>
              <a:rPr lang="en-US" sz="2200" dirty="0">
                <a:solidFill>
                  <a:schemeClr val="tx1"/>
                </a:solidFill>
              </a:rPr>
              <a:t>Now you will focus on SERVING practically and physically.</a:t>
            </a:r>
          </a:p>
          <a:p>
            <a:pPr marL="285750" indent="-285750">
              <a:spcBef>
                <a:spcPts val="1200"/>
              </a:spcBef>
              <a:buFont typeface="Wingdings" pitchFamily="2" charset="2"/>
              <a:buChar char="Ø"/>
            </a:pPr>
            <a:r>
              <a:rPr lang="en-US" sz="2200" dirty="0">
                <a:solidFill>
                  <a:schemeClr val="tx1"/>
                </a:solidFill>
              </a:rPr>
              <a:t>Remember: There the two huge benefits to </a:t>
            </a:r>
            <a:r>
              <a:rPr lang="en-US" sz="2200" dirty="0" smtClean="0">
                <a:solidFill>
                  <a:schemeClr val="tx1"/>
                </a:solidFill>
              </a:rPr>
              <a:t>serving, as </a:t>
            </a:r>
            <a:r>
              <a:rPr lang="en-US" sz="2200" dirty="0">
                <a:solidFill>
                  <a:schemeClr val="tx1"/>
                </a:solidFill>
              </a:rPr>
              <a:t>you SHARE </a:t>
            </a:r>
            <a:r>
              <a:rPr lang="en-US" sz="2200" dirty="0" smtClean="0">
                <a:solidFill>
                  <a:schemeClr val="tx1"/>
                </a:solidFill>
              </a:rPr>
              <a:t>and </a:t>
            </a:r>
            <a:r>
              <a:rPr lang="en-US" sz="2200" dirty="0">
                <a:solidFill>
                  <a:schemeClr val="tx1"/>
                </a:solidFill>
              </a:rPr>
              <a:t>SERVE, your Freedom Community will flourish!</a:t>
            </a:r>
          </a:p>
          <a:p>
            <a:pPr marL="285750" indent="-285750">
              <a:spcBef>
                <a:spcPts val="1200"/>
              </a:spcBef>
              <a:buFont typeface="Wingdings" pitchFamily="2" charset="2"/>
              <a:buChar char="Ø"/>
            </a:pPr>
            <a:r>
              <a:rPr lang="en-US" sz="2200" dirty="0">
                <a:solidFill>
                  <a:schemeClr val="tx1"/>
                </a:solidFill>
              </a:rPr>
              <a:t>Jesus SERVED practically and physically and encouraged us to do the same</a:t>
            </a:r>
            <a:r>
              <a:rPr lang="en-US" sz="2000" dirty="0">
                <a:solidFill>
                  <a:schemeClr val="tx1"/>
                </a:solidFill>
              </a:rPr>
              <a:t>.</a:t>
            </a:r>
            <a:r>
              <a:rPr lang="en-US" sz="2000" dirty="0">
                <a:solidFill>
                  <a:srgbClr val="00B050"/>
                </a:solidFill>
              </a:rPr>
              <a:t>	</a:t>
            </a:r>
          </a:p>
        </p:txBody>
      </p:sp>
      <p:sp>
        <p:nvSpPr>
          <p:cNvPr id="6" name="Rectangle 5"/>
          <p:cNvSpPr/>
          <p:nvPr/>
        </p:nvSpPr>
        <p:spPr>
          <a:xfrm>
            <a:off x="1219200" y="381684"/>
            <a:ext cx="5486400" cy="742266"/>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 name="TextBox 2"/>
          <p:cNvSpPr txBox="1"/>
          <p:nvPr/>
        </p:nvSpPr>
        <p:spPr>
          <a:xfrm>
            <a:off x="2095500" y="401419"/>
            <a:ext cx="3657600" cy="646331"/>
          </a:xfrm>
          <a:prstGeom prst="rect">
            <a:avLst/>
          </a:prstGeom>
          <a:noFill/>
        </p:spPr>
        <p:txBody>
          <a:bodyPr wrap="square" rtlCol="0">
            <a:spAutoFit/>
          </a:bodyPr>
          <a:lstStyle/>
          <a:p>
            <a:pPr algn="ctr"/>
            <a:r>
              <a:rPr lang="en-US" sz="3600" dirty="0" smtClean="0">
                <a:solidFill>
                  <a:schemeClr val="bg1"/>
                </a:solidFill>
              </a:rPr>
              <a:t>Quick </a:t>
            </a:r>
            <a:r>
              <a:rPr lang="en-US" sz="3600" dirty="0" smtClean="0">
                <a:solidFill>
                  <a:schemeClr val="bg1"/>
                </a:solidFill>
              </a:rPr>
              <a:t>Summary</a:t>
            </a:r>
            <a:endParaRPr lang="en-US" sz="3600" dirty="0">
              <a:solidFill>
                <a:schemeClr val="bg1"/>
              </a:solidFill>
            </a:endParaRPr>
          </a:p>
        </p:txBody>
      </p:sp>
    </p:spTree>
    <p:extLst>
      <p:ext uri="{BB962C8B-B14F-4D97-AF65-F5344CB8AC3E}">
        <p14:creationId xmlns:p14="http://schemas.microsoft.com/office/powerpoint/2010/main" val="247489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777777"/>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777777"/>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777777"/>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2476258" y="3916344"/>
            <a:ext cx="4650496" cy="636606"/>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05000" y="741484"/>
            <a:ext cx="5867400" cy="2897066"/>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905000" y="666750"/>
            <a:ext cx="5867400" cy="6858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2209800" y="1276350"/>
            <a:ext cx="5333999" cy="19722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a:t> </a:t>
            </a:r>
            <a:endParaRPr lang="en-US" sz="2000" dirty="0"/>
          </a:p>
          <a:p>
            <a:r>
              <a:rPr lang="en-US" sz="2000" dirty="0">
                <a:solidFill>
                  <a:schemeClr val="tx1"/>
                </a:solidFill>
              </a:rPr>
              <a:t>“If we function according to our ability alone, we get the glory; if we function according to the power of the Spirit within us, God gets the glory. He wants to reveal Himself to a watching world.” </a:t>
            </a:r>
            <a:endParaRPr lang="en-US" sz="2000" dirty="0" smtClean="0">
              <a:solidFill>
                <a:schemeClr val="tx1"/>
              </a:solidFill>
            </a:endParaRPr>
          </a:p>
          <a:p>
            <a:r>
              <a:rPr lang="en-US" sz="2000" dirty="0" smtClean="0">
                <a:solidFill>
                  <a:schemeClr val="tx1"/>
                </a:solidFill>
              </a:rPr>
              <a:t>– </a:t>
            </a:r>
            <a:r>
              <a:rPr lang="en-US" sz="2000" dirty="0">
                <a:solidFill>
                  <a:schemeClr val="tx1"/>
                </a:solidFill>
              </a:rPr>
              <a:t>Henry T. </a:t>
            </a:r>
            <a:r>
              <a:rPr lang="en-US" sz="2000" dirty="0" err="1">
                <a:solidFill>
                  <a:schemeClr val="tx1"/>
                </a:solidFill>
              </a:rPr>
              <a:t>Blackaby</a:t>
            </a:r>
            <a:r>
              <a:rPr lang="en-US" sz="2000" dirty="0">
                <a:solidFill>
                  <a:schemeClr val="tx1"/>
                </a:solidFill>
              </a:rPr>
              <a:t>.</a:t>
            </a:r>
          </a:p>
          <a:p>
            <a:endParaRPr lang="en-US" sz="2000" dirty="0" smtClean="0">
              <a:solidFill>
                <a:schemeClr val="tx1"/>
              </a:solidFill>
            </a:endParaRPr>
          </a:p>
          <a:p>
            <a:endParaRPr lang="en-US" sz="2000" dirty="0">
              <a:solidFill>
                <a:schemeClr val="tx1"/>
              </a:solidFill>
            </a:endParaRPr>
          </a:p>
        </p:txBody>
      </p:sp>
      <p:sp>
        <p:nvSpPr>
          <p:cNvPr id="14" name="Title 1"/>
          <p:cNvSpPr txBox="1">
            <a:spLocks/>
          </p:cNvSpPr>
          <p:nvPr/>
        </p:nvSpPr>
        <p:spPr>
          <a:xfrm>
            <a:off x="2438400" y="227978"/>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6" name="TextBox 5"/>
          <p:cNvSpPr txBox="1"/>
          <p:nvPr/>
        </p:nvSpPr>
        <p:spPr>
          <a:xfrm>
            <a:off x="1905000" y="666750"/>
            <a:ext cx="5867400" cy="923330"/>
          </a:xfrm>
          <a:prstGeom prst="rect">
            <a:avLst/>
          </a:prstGeom>
          <a:noFill/>
        </p:spPr>
        <p:txBody>
          <a:bodyPr wrap="square" rtlCol="0">
            <a:spAutoFit/>
          </a:bodyPr>
          <a:lstStyle/>
          <a:p>
            <a:pPr algn="ctr"/>
            <a:r>
              <a:rPr lang="en-US" sz="3600" dirty="0" smtClean="0">
                <a:solidFill>
                  <a:schemeClr val="bg1"/>
                </a:solidFill>
                <a:latin typeface="Arial" pitchFamily="34" charset="0"/>
                <a:cs typeface="Arial" pitchFamily="34" charset="0"/>
              </a:rPr>
              <a:t>Watching for God to Work</a:t>
            </a:r>
          </a:p>
          <a:p>
            <a:pPr algn="ctr"/>
            <a:endParaRPr lang="en-US" dirty="0"/>
          </a:p>
        </p:txBody>
      </p:sp>
      <p:sp>
        <p:nvSpPr>
          <p:cNvPr id="3" name="TextBox 2"/>
          <p:cNvSpPr txBox="1"/>
          <p:nvPr/>
        </p:nvSpPr>
        <p:spPr>
          <a:xfrm>
            <a:off x="2438400" y="3943350"/>
            <a:ext cx="4724883" cy="923330"/>
          </a:xfrm>
          <a:prstGeom prst="rect">
            <a:avLst/>
          </a:prstGeom>
          <a:noFill/>
          <a:ln>
            <a:noFill/>
          </a:ln>
        </p:spPr>
        <p:txBody>
          <a:bodyPr wrap="none" rtlCol="0">
            <a:spAutoFit/>
          </a:bodyPr>
          <a:lstStyle/>
          <a:p>
            <a:pPr algn="ctr"/>
            <a:r>
              <a:rPr lang="en-US" b="1" i="1" dirty="0"/>
              <a:t>God does not want to join you in your ministry. </a:t>
            </a:r>
            <a:endParaRPr lang="en-US" b="1" i="1" dirty="0" smtClean="0"/>
          </a:p>
          <a:p>
            <a:pPr algn="ctr"/>
            <a:r>
              <a:rPr lang="en-US" b="1" i="1" dirty="0" smtClean="0"/>
              <a:t>God </a:t>
            </a:r>
            <a:r>
              <a:rPr lang="en-US" b="1" i="1" dirty="0"/>
              <a:t>wants you to join Him in His ministry!</a:t>
            </a:r>
            <a:endParaRPr lang="en-US" dirty="0"/>
          </a:p>
          <a:p>
            <a:endParaRPr lang="en-US" dirty="0"/>
          </a:p>
        </p:txBody>
      </p:sp>
    </p:spTree>
    <p:extLst>
      <p:ext uri="{BB962C8B-B14F-4D97-AF65-F5344CB8AC3E}">
        <p14:creationId xmlns:p14="http://schemas.microsoft.com/office/powerpoint/2010/main" val="6139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76400" y="1110969"/>
            <a:ext cx="6858000" cy="3501851"/>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2EB808"/>
              </a:buClr>
            </a:pPr>
            <a:endParaRPr lang="en-US" sz="2400" dirty="0">
              <a:solidFill>
                <a:schemeClr val="tx1"/>
              </a:solidFill>
            </a:endParaRPr>
          </a:p>
        </p:txBody>
      </p:sp>
      <p:sp>
        <p:nvSpPr>
          <p:cNvPr id="6" name="Rectangle 5"/>
          <p:cNvSpPr/>
          <p:nvPr/>
        </p:nvSpPr>
        <p:spPr>
          <a:xfrm>
            <a:off x="2133600" y="296845"/>
            <a:ext cx="5867400" cy="742266"/>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Jesus Met the Physical Need of Food</a:t>
            </a:r>
            <a:endParaRPr lang="en-US" sz="2800" dirty="0">
              <a:solidFill>
                <a:schemeClr val="bg1"/>
              </a:solidFill>
            </a:endParaRPr>
          </a:p>
        </p:txBody>
      </p:sp>
      <p:sp>
        <p:nvSpPr>
          <p:cNvPr id="2" name="Rectangle 1"/>
          <p:cNvSpPr/>
          <p:nvPr/>
        </p:nvSpPr>
        <p:spPr>
          <a:xfrm>
            <a:off x="2071635" y="1117877"/>
            <a:ext cx="6087626" cy="3754874"/>
          </a:xfrm>
          <a:prstGeom prst="rect">
            <a:avLst/>
          </a:prstGeom>
        </p:spPr>
        <p:txBody>
          <a:bodyPr wrap="square">
            <a:spAutoFit/>
          </a:bodyPr>
          <a:lstStyle/>
          <a:p>
            <a:pPr algn="ctr"/>
            <a:r>
              <a:rPr lang="en-US" sz="2000" b="1" dirty="0" smtClean="0"/>
              <a:t>John 6:8-13: </a:t>
            </a:r>
            <a:r>
              <a:rPr lang="en-US" sz="2000" dirty="0" smtClean="0"/>
              <a:t>One of His disciples, Andrew, Simon Peter’s brother, said to Him, “</a:t>
            </a:r>
            <a:r>
              <a:rPr lang="en-US" sz="2000" b="1" dirty="0" smtClean="0"/>
              <a:t>There’s a boy here who has five barley loaves and two fish—</a:t>
            </a:r>
            <a:r>
              <a:rPr lang="en-US" sz="2000" dirty="0" smtClean="0"/>
              <a:t>but what are they for so many?” Then Jesus said, “Have the people sit down.” There was plenty of grass in that place, so they sat down. The men numbered about 5,000. Then Jesus took the loaves, and after giving thanks </a:t>
            </a:r>
            <a:r>
              <a:rPr lang="en-US" sz="2000" b="1" dirty="0" smtClean="0"/>
              <a:t>He distributed them to those who were seated</a:t>
            </a:r>
            <a:r>
              <a:rPr lang="en-US" sz="2000" dirty="0" smtClean="0"/>
              <a:t>—so also with the fish, as much as they wanted. When they were full, He told His disciples, </a:t>
            </a:r>
            <a:r>
              <a:rPr lang="en-US" sz="2000" b="1" dirty="0" smtClean="0"/>
              <a:t>“Collect the leftovers</a:t>
            </a:r>
            <a:r>
              <a:rPr lang="en-US" sz="2000" dirty="0" smtClean="0"/>
              <a:t> so that nothing is wasted.”</a:t>
            </a:r>
          </a:p>
          <a:p>
            <a:pPr algn="ctr"/>
            <a:r>
              <a:rPr lang="en-US" dirty="0"/>
              <a:t> </a:t>
            </a:r>
          </a:p>
        </p:txBody>
      </p:sp>
    </p:spTree>
    <p:extLst>
      <p:ext uri="{BB962C8B-B14F-4D97-AF65-F5344CB8AC3E}">
        <p14:creationId xmlns:p14="http://schemas.microsoft.com/office/powerpoint/2010/main" val="64384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1066800" y="534084"/>
            <a:ext cx="6934200" cy="742266"/>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Assignment 3: Joining God in Physical Service</a:t>
            </a:r>
            <a:endParaRPr lang="en-US" sz="2800" dirty="0">
              <a:solidFill>
                <a:schemeClr val="bg1"/>
              </a:solidFill>
            </a:endParaRPr>
          </a:p>
        </p:txBody>
      </p:sp>
      <p:sp>
        <p:nvSpPr>
          <p:cNvPr id="2" name="Rounded Rectangle 1"/>
          <p:cNvSpPr/>
          <p:nvPr/>
        </p:nvSpPr>
        <p:spPr>
          <a:xfrm>
            <a:off x="1066800" y="1428750"/>
            <a:ext cx="6934200" cy="2743200"/>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itchFamily="2" charset="2"/>
              <a:buChar char="Ø"/>
            </a:pPr>
            <a:r>
              <a:rPr lang="en-US" dirty="0">
                <a:solidFill>
                  <a:schemeClr val="tx1"/>
                </a:solidFill>
              </a:rPr>
              <a:t>Keep your eyes open. </a:t>
            </a:r>
          </a:p>
          <a:p>
            <a:pPr marL="285750" indent="-285750">
              <a:spcBef>
                <a:spcPts val="1200"/>
              </a:spcBef>
              <a:buFont typeface="Wingdings" pitchFamily="2" charset="2"/>
              <a:buChar char="Ø"/>
            </a:pPr>
            <a:r>
              <a:rPr lang="en-US" dirty="0">
                <a:solidFill>
                  <a:schemeClr val="tx1"/>
                </a:solidFill>
              </a:rPr>
              <a:t>God will bring people to you that you can practically and physically SERVE.</a:t>
            </a:r>
          </a:p>
          <a:p>
            <a:pPr marL="285750" indent="-285750">
              <a:spcBef>
                <a:spcPts val="1200"/>
              </a:spcBef>
              <a:buFont typeface="Wingdings" pitchFamily="2" charset="2"/>
              <a:buChar char="Ø"/>
            </a:pPr>
            <a:r>
              <a:rPr lang="en-US" dirty="0">
                <a:solidFill>
                  <a:schemeClr val="tx1"/>
                </a:solidFill>
              </a:rPr>
              <a:t>Your job is to join God at work as He leads. </a:t>
            </a:r>
          </a:p>
          <a:p>
            <a:pPr marL="285750" indent="-285750">
              <a:spcBef>
                <a:spcPts val="1200"/>
              </a:spcBef>
              <a:buFont typeface="Wingdings" pitchFamily="2" charset="2"/>
              <a:buChar char="Ø"/>
            </a:pPr>
            <a:r>
              <a:rPr lang="en-US" dirty="0">
                <a:solidFill>
                  <a:schemeClr val="tx1"/>
                </a:solidFill>
              </a:rPr>
              <a:t>Only SERVE as God prompts and do not draw attention to yourself.</a:t>
            </a:r>
            <a:endParaRPr lang="en-US"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818209"/>
            <a:ext cx="2617788" cy="1963341"/>
          </a:xfrm>
          <a:prstGeom prst="rect">
            <a:avLst/>
          </a:prstGeom>
        </p:spPr>
      </p:pic>
    </p:spTree>
    <p:extLst>
      <p:ext uri="{BB962C8B-B14F-4D97-AF65-F5344CB8AC3E}">
        <p14:creationId xmlns:p14="http://schemas.microsoft.com/office/powerpoint/2010/main" val="7186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1595557"/>
            <a:ext cx="6629400" cy="1661993"/>
          </a:xfrm>
          <a:prstGeom prst="rect">
            <a:avLst/>
          </a:prstGeom>
        </p:spPr>
        <p:txBody>
          <a:bodyPr wrap="square">
            <a:spAutoFit/>
          </a:bodyPr>
          <a:lstStyle/>
          <a:p>
            <a:pPr marL="342900" lvl="0" indent="-342900">
              <a:buFont typeface="+mj-lt"/>
              <a:buAutoNum type="arabicPeriod"/>
            </a:pPr>
            <a:r>
              <a:rPr lang="en-US" dirty="0" smtClean="0"/>
              <a:t>_____________________________________________________</a:t>
            </a:r>
          </a:p>
          <a:p>
            <a:pPr marL="228600" lvl="0" indent="-228600">
              <a:buFont typeface="+mj-lt"/>
              <a:buAutoNum type="arabicPeriod"/>
            </a:pPr>
            <a:endParaRPr lang="en-US" sz="1000" dirty="0" smtClean="0"/>
          </a:p>
          <a:p>
            <a:pPr marL="342900" lvl="0" indent="-342900">
              <a:buFont typeface="+mj-lt"/>
              <a:buAutoNum type="arabicPeriod"/>
            </a:pPr>
            <a:r>
              <a:rPr lang="en-US" dirty="0" smtClean="0"/>
              <a:t>_____________________________________________________</a:t>
            </a:r>
          </a:p>
          <a:p>
            <a:pPr marL="228600" lvl="0" indent="-228600">
              <a:buFont typeface="+mj-lt"/>
              <a:buAutoNum type="arabicPeriod"/>
            </a:pPr>
            <a:endParaRPr lang="en-US" sz="1000" dirty="0" smtClean="0"/>
          </a:p>
          <a:p>
            <a:pPr marL="342900" lvl="0" indent="-342900">
              <a:buFont typeface="+mj-lt"/>
              <a:buAutoNum type="arabicPeriod"/>
            </a:pPr>
            <a:r>
              <a:rPr lang="en-US" dirty="0" smtClean="0"/>
              <a:t>_____________________________________________________</a:t>
            </a:r>
          </a:p>
          <a:p>
            <a:pPr marL="228600" lvl="0" indent="-228600">
              <a:buFont typeface="+mj-lt"/>
              <a:buAutoNum type="arabicPeriod"/>
            </a:pPr>
            <a:endParaRPr lang="en-US" sz="1000" dirty="0" smtClean="0"/>
          </a:p>
          <a:p>
            <a:pPr marL="342900" lvl="0" indent="-342900">
              <a:buFont typeface="+mj-lt"/>
              <a:buAutoNum type="arabicPeriod"/>
            </a:pPr>
            <a:r>
              <a:rPr lang="en-US" dirty="0" smtClean="0"/>
              <a:t>_____________________________________________________</a:t>
            </a:r>
          </a:p>
        </p:txBody>
      </p:sp>
      <p:sp>
        <p:nvSpPr>
          <p:cNvPr id="5" name="Rectangle 4"/>
          <p:cNvSpPr/>
          <p:nvPr/>
        </p:nvSpPr>
        <p:spPr>
          <a:xfrm>
            <a:off x="954593" y="1988226"/>
            <a:ext cx="5562600" cy="369332"/>
          </a:xfrm>
          <a:prstGeom prst="rect">
            <a:avLst/>
          </a:prstGeom>
        </p:spPr>
        <p:txBody>
          <a:bodyPr wrap="square">
            <a:spAutoFit/>
          </a:bodyPr>
          <a:lstStyle/>
          <a:p>
            <a:r>
              <a:rPr lang="en-US" dirty="0" smtClean="0">
                <a:solidFill>
                  <a:srgbClr val="2EB808"/>
                </a:solidFill>
              </a:rPr>
              <a:t>Help </a:t>
            </a:r>
            <a:r>
              <a:rPr lang="en-US" dirty="0">
                <a:solidFill>
                  <a:srgbClr val="2EB808"/>
                </a:solidFill>
              </a:rPr>
              <a:t>a friend or neighbor with the yard or other projects</a:t>
            </a:r>
          </a:p>
        </p:txBody>
      </p:sp>
      <p:sp>
        <p:nvSpPr>
          <p:cNvPr id="6" name="Rectangle 5"/>
          <p:cNvSpPr/>
          <p:nvPr/>
        </p:nvSpPr>
        <p:spPr>
          <a:xfrm>
            <a:off x="954593" y="2426553"/>
            <a:ext cx="4207819" cy="369332"/>
          </a:xfrm>
          <a:prstGeom prst="rect">
            <a:avLst/>
          </a:prstGeom>
        </p:spPr>
        <p:txBody>
          <a:bodyPr wrap="none">
            <a:spAutoFit/>
          </a:bodyPr>
          <a:lstStyle/>
          <a:p>
            <a:r>
              <a:rPr lang="en-US" dirty="0">
                <a:solidFill>
                  <a:srgbClr val="2EB808"/>
                </a:solidFill>
              </a:rPr>
              <a:t>Help a family member by paying for a meal</a:t>
            </a:r>
          </a:p>
        </p:txBody>
      </p:sp>
      <p:sp>
        <p:nvSpPr>
          <p:cNvPr id="7" name="Rectangle 6"/>
          <p:cNvSpPr/>
          <p:nvPr/>
        </p:nvSpPr>
        <p:spPr>
          <a:xfrm>
            <a:off x="954593" y="1531026"/>
            <a:ext cx="5943600" cy="369332"/>
          </a:xfrm>
          <a:prstGeom prst="rect">
            <a:avLst/>
          </a:prstGeom>
        </p:spPr>
        <p:txBody>
          <a:bodyPr wrap="square">
            <a:spAutoFit/>
          </a:bodyPr>
          <a:lstStyle/>
          <a:p>
            <a:r>
              <a:rPr lang="en-US" dirty="0">
                <a:solidFill>
                  <a:srgbClr val="2EB808"/>
                </a:solidFill>
              </a:rPr>
              <a:t>Open the door or cover an elderly person with an umbrella</a:t>
            </a:r>
          </a:p>
        </p:txBody>
      </p:sp>
      <p:sp>
        <p:nvSpPr>
          <p:cNvPr id="8" name="Rectangle 7"/>
          <p:cNvSpPr/>
          <p:nvPr/>
        </p:nvSpPr>
        <p:spPr>
          <a:xfrm>
            <a:off x="954593" y="2826426"/>
            <a:ext cx="5247206" cy="369332"/>
          </a:xfrm>
          <a:prstGeom prst="rect">
            <a:avLst/>
          </a:prstGeom>
        </p:spPr>
        <p:txBody>
          <a:bodyPr wrap="none">
            <a:spAutoFit/>
          </a:bodyPr>
          <a:lstStyle/>
          <a:p>
            <a:r>
              <a:rPr lang="en-US" dirty="0">
                <a:solidFill>
                  <a:srgbClr val="2EB808"/>
                </a:solidFill>
              </a:rPr>
              <a:t>Volunteer your services for a </a:t>
            </a:r>
            <a:r>
              <a:rPr lang="en-US" dirty="0" smtClean="0">
                <a:solidFill>
                  <a:srgbClr val="2EB808"/>
                </a:solidFill>
              </a:rPr>
              <a:t>non-profit or good cause</a:t>
            </a:r>
            <a:endParaRPr lang="en-US" dirty="0">
              <a:solidFill>
                <a:srgbClr val="2EB808"/>
              </a:solidFill>
            </a:endParaRPr>
          </a:p>
        </p:txBody>
      </p:sp>
      <p:sp>
        <p:nvSpPr>
          <p:cNvPr id="9" name="Rectangle 8"/>
          <p:cNvSpPr/>
          <p:nvPr/>
        </p:nvSpPr>
        <p:spPr>
          <a:xfrm>
            <a:off x="457200" y="438150"/>
            <a:ext cx="6934200" cy="8382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itchFamily="34" charset="0"/>
                <a:cs typeface="Arial" pitchFamily="34" charset="0"/>
              </a:rPr>
              <a:t>Write the names of the situations God brings to you and how you SERVED by joining </a:t>
            </a:r>
            <a:r>
              <a:rPr lang="en-US" sz="2400" dirty="0" smtClean="0">
                <a:solidFill>
                  <a:schemeClr val="bg1"/>
                </a:solidFill>
                <a:latin typeface="Arial" pitchFamily="34" charset="0"/>
                <a:cs typeface="Arial" pitchFamily="34" charset="0"/>
              </a:rPr>
              <a:t>Him</a:t>
            </a:r>
            <a:endParaRPr lang="en-US" sz="2400" dirty="0">
              <a:solidFill>
                <a:schemeClr val="bg1"/>
              </a:solidFill>
              <a:latin typeface="Arial" pitchFamily="34" charset="0"/>
              <a:cs typeface="Arial" pitchFamily="34" charset="0"/>
            </a:endParaRPr>
          </a:p>
        </p:txBody>
      </p:sp>
      <p:sp>
        <p:nvSpPr>
          <p:cNvPr id="2" name="Rounded Rectangle 1"/>
          <p:cNvSpPr/>
          <p:nvPr/>
        </p:nvSpPr>
        <p:spPr>
          <a:xfrm>
            <a:off x="1010696" y="3562350"/>
            <a:ext cx="5450393" cy="990600"/>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b="1" dirty="0" smtClean="0">
                <a:solidFill>
                  <a:schemeClr val="tx1"/>
                </a:solidFill>
              </a:rPr>
              <a:t>This </a:t>
            </a:r>
            <a:r>
              <a:rPr lang="en-US" sz="1600" b="1" dirty="0">
                <a:solidFill>
                  <a:schemeClr val="tx1"/>
                </a:solidFill>
              </a:rPr>
              <a:t>is not about </a:t>
            </a:r>
            <a:r>
              <a:rPr lang="en-US" sz="1600" b="1" i="1" dirty="0">
                <a:solidFill>
                  <a:schemeClr val="tx1"/>
                </a:solidFill>
              </a:rPr>
              <a:t>getting</a:t>
            </a:r>
            <a:r>
              <a:rPr lang="en-US" sz="1600" b="1" dirty="0">
                <a:solidFill>
                  <a:schemeClr val="tx1"/>
                </a:solidFill>
              </a:rPr>
              <a:t> someone to join a Freedom Community! This is about joining God at work and allowing God to bring people into your Freedom Community.</a:t>
            </a:r>
          </a:p>
          <a:p>
            <a:pPr algn="ctr"/>
            <a:endParaRPr lang="en-US" dirty="0">
              <a:solidFill>
                <a:schemeClr val="tx1"/>
              </a:solidFill>
            </a:endParaRPr>
          </a:p>
        </p:txBody>
      </p:sp>
    </p:spTree>
    <p:extLst>
      <p:ext uri="{BB962C8B-B14F-4D97-AF65-F5344CB8AC3E}">
        <p14:creationId xmlns:p14="http://schemas.microsoft.com/office/powerpoint/2010/main" val="325221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24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676400" y="799548"/>
            <a:ext cx="5450354" cy="3677201"/>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1676400" y="1352550"/>
            <a:ext cx="5450354" cy="4114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US" sz="2000" dirty="0" smtClean="0">
                <a:solidFill>
                  <a:schemeClr val="tx1"/>
                </a:solidFill>
              </a:rPr>
              <a:t>Each </a:t>
            </a:r>
            <a:r>
              <a:rPr lang="en-US" sz="2000" dirty="0">
                <a:solidFill>
                  <a:schemeClr val="tx1"/>
                </a:solidFill>
              </a:rPr>
              <a:t>day this week, as you continue to spend time listening to God and asking God to work in individuals around you that you will SHARE with and </a:t>
            </a:r>
            <a:r>
              <a:rPr lang="en-US" sz="2000" dirty="0" smtClean="0">
                <a:solidFill>
                  <a:schemeClr val="tx1"/>
                </a:solidFill>
              </a:rPr>
              <a:t>SERVE</a:t>
            </a:r>
          </a:p>
          <a:p>
            <a:pPr marL="342900" indent="-342900" algn="l">
              <a:buFont typeface="Wingdings" panose="05000000000000000000" pitchFamily="2" charset="2"/>
              <a:buChar char="Ø"/>
            </a:pPr>
            <a:r>
              <a:rPr lang="en-US" sz="2000" dirty="0">
                <a:solidFill>
                  <a:schemeClr val="tx1"/>
                </a:solidFill>
              </a:rPr>
              <a:t>K</a:t>
            </a:r>
            <a:r>
              <a:rPr lang="en-US" sz="2000" dirty="0" smtClean="0">
                <a:solidFill>
                  <a:schemeClr val="tx1"/>
                </a:solidFill>
              </a:rPr>
              <a:t>eep </a:t>
            </a:r>
            <a:r>
              <a:rPr lang="en-US" sz="2000" dirty="0">
                <a:solidFill>
                  <a:schemeClr val="tx1"/>
                </a:solidFill>
              </a:rPr>
              <a:t>your eyes peeled for God at work. God keeps His promises, so He is ALREADY working! </a:t>
            </a:r>
            <a:endParaRPr lang="en-US" sz="2000" dirty="0" smtClean="0">
              <a:solidFill>
                <a:schemeClr val="tx1"/>
              </a:solidFill>
            </a:endParaRPr>
          </a:p>
          <a:p>
            <a:pPr marL="342900" indent="-342900" algn="l">
              <a:buFont typeface="Wingdings" panose="05000000000000000000" pitchFamily="2" charset="2"/>
              <a:buChar char="Ø"/>
            </a:pPr>
            <a:r>
              <a:rPr lang="en-US" sz="2000" dirty="0" smtClean="0">
                <a:solidFill>
                  <a:schemeClr val="tx1"/>
                </a:solidFill>
              </a:rPr>
              <a:t>Your </a:t>
            </a:r>
            <a:r>
              <a:rPr lang="en-US" sz="2000" dirty="0">
                <a:solidFill>
                  <a:schemeClr val="tx1"/>
                </a:solidFill>
              </a:rPr>
              <a:t>job this week is to </a:t>
            </a:r>
            <a:r>
              <a:rPr lang="en-US" sz="2000" u="sng" dirty="0">
                <a:solidFill>
                  <a:schemeClr val="tx1"/>
                </a:solidFill>
              </a:rPr>
              <a:t>notice</a:t>
            </a:r>
            <a:r>
              <a:rPr lang="en-US" sz="2000" dirty="0">
                <a:solidFill>
                  <a:schemeClr val="tx1"/>
                </a:solidFill>
              </a:rPr>
              <a:t> where God is working and </a:t>
            </a:r>
            <a:r>
              <a:rPr lang="en-US" sz="2000" u="sng" dirty="0">
                <a:solidFill>
                  <a:schemeClr val="tx1"/>
                </a:solidFill>
              </a:rPr>
              <a:t>document</a:t>
            </a:r>
            <a:r>
              <a:rPr lang="en-US" sz="2000" dirty="0">
                <a:solidFill>
                  <a:schemeClr val="tx1"/>
                </a:solidFill>
              </a:rPr>
              <a:t> </a:t>
            </a:r>
            <a:r>
              <a:rPr lang="en-US" sz="2000" dirty="0" smtClean="0">
                <a:solidFill>
                  <a:schemeClr val="tx1"/>
                </a:solidFill>
              </a:rPr>
              <a:t>where </a:t>
            </a:r>
            <a:r>
              <a:rPr lang="en-US" sz="2000" dirty="0">
                <a:solidFill>
                  <a:schemeClr val="tx1"/>
                </a:solidFill>
              </a:rPr>
              <a:t>you see His activity.</a:t>
            </a:r>
          </a:p>
          <a:p>
            <a:r>
              <a:rPr lang="en-US" sz="2000" dirty="0">
                <a:solidFill>
                  <a:schemeClr val="tx1"/>
                </a:solidFill>
              </a:rPr>
              <a:t> </a:t>
            </a:r>
          </a:p>
          <a:p>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519" y="1962150"/>
            <a:ext cx="2345203" cy="2570086"/>
          </a:xfrm>
          <a:prstGeom prst="rect">
            <a:avLst/>
          </a:prstGeom>
        </p:spPr>
      </p:pic>
      <p:sp>
        <p:nvSpPr>
          <p:cNvPr id="7" name="Rectangle 6"/>
          <p:cNvSpPr/>
          <p:nvPr/>
        </p:nvSpPr>
        <p:spPr>
          <a:xfrm>
            <a:off x="1676400" y="590550"/>
            <a:ext cx="5450354" cy="6858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Assignment 1: Listening &amp; Talking to God</a:t>
            </a:r>
            <a:endParaRPr lang="en-US" sz="2400" dirty="0"/>
          </a:p>
        </p:txBody>
      </p:sp>
    </p:spTree>
    <p:extLst>
      <p:ext uri="{BB962C8B-B14F-4D97-AF65-F5344CB8AC3E}">
        <p14:creationId xmlns:p14="http://schemas.microsoft.com/office/powerpoint/2010/main" val="30235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3657600" y="2432748"/>
            <a:ext cx="1752600" cy="7870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2EB808"/>
                </a:solidFill>
              </a:rPr>
              <a:t>Scripture</a:t>
            </a:r>
          </a:p>
          <a:p>
            <a:pPr marL="457200" lvl="0" indent="-457200" algn="l">
              <a:buFont typeface="Arial" pitchFamily="34" charset="0"/>
              <a:buChar char="•"/>
            </a:pPr>
            <a:endParaRPr lang="en-US" sz="2000" dirty="0">
              <a:solidFill>
                <a:schemeClr val="tx1"/>
              </a:solidFill>
            </a:endParaRPr>
          </a:p>
          <a:p>
            <a:pPr algn="l"/>
            <a:r>
              <a:rPr lang="en-US" sz="2000" dirty="0">
                <a:solidFill>
                  <a:schemeClr val="tx1"/>
                </a:solidFill>
              </a:rPr>
              <a:t> </a:t>
            </a:r>
          </a:p>
          <a:p>
            <a:pPr algn="l"/>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sp>
        <p:nvSpPr>
          <p:cNvPr id="4" name="Rectangle 3"/>
          <p:cNvSpPr/>
          <p:nvPr/>
        </p:nvSpPr>
        <p:spPr>
          <a:xfrm>
            <a:off x="0" y="3219814"/>
            <a:ext cx="9144000" cy="1561736"/>
          </a:xfrm>
          <a:prstGeom prst="rect">
            <a:avLst/>
          </a:prstGeom>
          <a:solidFill>
            <a:srgbClr val="2E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“Surely the Sovereign </a:t>
            </a:r>
            <a:r>
              <a:rPr lang="en-US" i="1" u="sng" dirty="0"/>
              <a:t>Lord does nothing without revealing His plan to His servants</a:t>
            </a:r>
            <a:r>
              <a:rPr lang="en-US" i="1" dirty="0"/>
              <a:t> the prophets.”</a:t>
            </a:r>
            <a:r>
              <a:rPr lang="en-US" b="1" i="1" dirty="0"/>
              <a:t> </a:t>
            </a:r>
            <a:r>
              <a:rPr lang="en-US" b="1" dirty="0"/>
              <a:t>– Amos 3:7 (NIV)</a:t>
            </a:r>
            <a:endParaRPr lang="en-US" dirty="0"/>
          </a:p>
        </p:txBody>
      </p:sp>
    </p:spTree>
    <p:extLst>
      <p:ext uri="{BB962C8B-B14F-4D97-AF65-F5344CB8AC3E}">
        <p14:creationId xmlns:p14="http://schemas.microsoft.com/office/powerpoint/2010/main" val="30478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685800" y="1276350"/>
            <a:ext cx="7772400" cy="3581400"/>
          </a:xfrm>
          <a:prstGeom prst="roundRect">
            <a:avLst/>
          </a:prstGeom>
          <a:solidFill>
            <a:schemeClr val="bg1"/>
          </a:solidFill>
          <a:ln>
            <a:solidFill>
              <a:srgbClr val="2EB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352550"/>
            <a:ext cx="7543800" cy="3323987"/>
          </a:xfrm>
          <a:prstGeom prst="rect">
            <a:avLst/>
          </a:prstGeom>
          <a:noFill/>
        </p:spPr>
        <p:txBody>
          <a:bodyPr wrap="square" rtlCol="0">
            <a:spAutoFit/>
          </a:bodyPr>
          <a:lstStyle/>
          <a:p>
            <a:pPr lvl="0"/>
            <a:endParaRPr lang="en-US" sz="1600" dirty="0" smtClean="0"/>
          </a:p>
          <a:p>
            <a:pPr marL="285750" lvl="0" indent="-285750">
              <a:buFont typeface="Wingdings" panose="05000000000000000000" pitchFamily="2" charset="2"/>
              <a:buChar char="Ø"/>
            </a:pPr>
            <a:r>
              <a:rPr lang="en-US" sz="1600" dirty="0" smtClean="0"/>
              <a:t>You </a:t>
            </a:r>
            <a:r>
              <a:rPr lang="en-US" sz="1600" dirty="0"/>
              <a:t>receive a phone call from someone you were not expecting to hear from.</a:t>
            </a:r>
          </a:p>
          <a:p>
            <a:pPr marL="285750" lvl="0" indent="-285750">
              <a:buFont typeface="Wingdings" panose="05000000000000000000" pitchFamily="2" charset="2"/>
              <a:buChar char="Ø"/>
            </a:pPr>
            <a:r>
              <a:rPr lang="en-US" sz="1600" dirty="0"/>
              <a:t>You unexpectedly sense a prompting to initiate a conversation or visit someone.</a:t>
            </a:r>
          </a:p>
          <a:p>
            <a:pPr marL="285750" lvl="0" indent="-285750">
              <a:buFont typeface="Wingdings" panose="05000000000000000000" pitchFamily="2" charset="2"/>
              <a:buChar char="Ø"/>
            </a:pPr>
            <a:r>
              <a:rPr lang="en-US" sz="1600" dirty="0"/>
              <a:t>You share what God is doing in your life with a friend and the friend wants to know more.</a:t>
            </a:r>
          </a:p>
          <a:p>
            <a:pPr marL="285750" lvl="0" indent="-285750">
              <a:buFont typeface="Wingdings" panose="05000000000000000000" pitchFamily="2" charset="2"/>
              <a:buChar char="Ø"/>
            </a:pPr>
            <a:r>
              <a:rPr lang="en-US" sz="1600" dirty="0"/>
              <a:t>You receive an email from someone who mentions hardships, difficult circumstances, or spiritual issues.</a:t>
            </a:r>
          </a:p>
          <a:p>
            <a:pPr marL="285750" lvl="0" indent="-285750">
              <a:buFont typeface="Wingdings" panose="05000000000000000000" pitchFamily="2" charset="2"/>
              <a:buChar char="Ø"/>
            </a:pPr>
            <a:r>
              <a:rPr lang="en-US" sz="1600" dirty="0"/>
              <a:t>You see a Facebook post where it is evident God is </a:t>
            </a:r>
            <a:r>
              <a:rPr lang="en-US" sz="1600" i="1" dirty="0"/>
              <a:t>working</a:t>
            </a:r>
            <a:r>
              <a:rPr lang="en-US" sz="1600" dirty="0"/>
              <a:t> in the life of one of your friends. </a:t>
            </a:r>
          </a:p>
          <a:p>
            <a:pPr marL="285750" lvl="0" indent="-285750">
              <a:buFont typeface="Wingdings" panose="05000000000000000000" pitchFamily="2" charset="2"/>
              <a:buChar char="Ø"/>
            </a:pPr>
            <a:r>
              <a:rPr lang="en-US" sz="1600" dirty="0"/>
              <a:t>You recognize a difficult circumstance that someone is experiencing and you feel prompted to respond. </a:t>
            </a:r>
          </a:p>
          <a:p>
            <a:pPr marL="285750" lvl="0" indent="-285750">
              <a:buFont typeface="Wingdings" panose="05000000000000000000" pitchFamily="2" charset="2"/>
              <a:buChar char="Ø"/>
            </a:pPr>
            <a:r>
              <a:rPr lang="en-US" sz="1600" dirty="0"/>
              <a:t>Someone initiates an unexpected conversation with you about the church, God, difficult circumstances or relationships</a:t>
            </a:r>
            <a:r>
              <a:rPr lang="en-US" dirty="0"/>
              <a:t>.</a:t>
            </a:r>
          </a:p>
        </p:txBody>
      </p:sp>
      <p:sp>
        <p:nvSpPr>
          <p:cNvPr id="2" name="Rectangle 1"/>
          <p:cNvSpPr/>
          <p:nvPr/>
        </p:nvSpPr>
        <p:spPr>
          <a:xfrm>
            <a:off x="1219200" y="285750"/>
            <a:ext cx="6553200" cy="8382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371600" y="285750"/>
            <a:ext cx="6196019" cy="990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solidFill>
                  <a:schemeClr val="bg1"/>
                </a:solidFill>
              </a:rPr>
              <a:t>Keep your eyes open for God and record where you see him working</a:t>
            </a:r>
            <a:endParaRPr lang="en-US" sz="2400" dirty="0">
              <a:solidFill>
                <a:schemeClr val="bg1"/>
              </a:solidFill>
            </a:endParaRPr>
          </a:p>
          <a:p>
            <a:pPr algn="l"/>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22610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5" name="Round Diagonal Corner Rectangle 4"/>
          <p:cNvSpPr/>
          <p:nvPr/>
        </p:nvSpPr>
        <p:spPr>
          <a:xfrm>
            <a:off x="1371600" y="958357"/>
            <a:ext cx="5715000" cy="2299193"/>
          </a:xfrm>
          <a:prstGeom prst="round2Diag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Joining God Through Emotional and Spiritual Service</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89179"/>
            <a:ext cx="2514600" cy="2592371"/>
          </a:xfrm>
          <a:prstGeom prst="rect">
            <a:avLst/>
          </a:prstGeom>
        </p:spPr>
      </p:pic>
    </p:spTree>
    <p:extLst>
      <p:ext uri="{BB962C8B-B14F-4D97-AF65-F5344CB8AC3E}">
        <p14:creationId xmlns:p14="http://schemas.microsoft.com/office/powerpoint/2010/main" val="4152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79"/>
            <a:ext cx="8229600" cy="155971"/>
          </a:xfrm>
        </p:spPr>
        <p:txBody>
          <a:bodyPr>
            <a:normAutofit fontScale="90000"/>
          </a:bodyPr>
          <a:lstStyle/>
          <a:p>
            <a:r>
              <a:rPr lang="en-US" i="0" dirty="0" smtClean="0">
                <a:effectLst/>
                <a:latin typeface="Arial" pitchFamily="34" charset="0"/>
                <a:cs typeface="Arial" pitchFamily="34" charset="0"/>
              </a:rPr>
              <a:t/>
            </a:r>
            <a:br>
              <a:rPr lang="en-US" i="0" dirty="0" smtClean="0">
                <a:effectLst/>
                <a:latin typeface="Arial" pitchFamily="34" charset="0"/>
                <a:cs typeface="Arial" pitchFamily="34" charset="0"/>
              </a:rPr>
            </a:br>
            <a:r>
              <a:rPr lang="en-US" b="0" i="1" dirty="0" smtClean="0">
                <a:effectLst/>
                <a:latin typeface="Arial" pitchFamily="34" charset="0"/>
                <a:cs typeface="Arial" pitchFamily="34" charset="0"/>
              </a:rPr>
              <a:t/>
            </a:r>
            <a:br>
              <a:rPr lang="en-US" b="0" i="1" dirty="0" smtClean="0">
                <a:effectLst/>
                <a:latin typeface="Arial" pitchFamily="34" charset="0"/>
                <a:cs typeface="Arial" pitchFamily="34" charset="0"/>
              </a:rPr>
            </a:br>
            <a:endParaRPr lang="en-US" dirty="0"/>
          </a:p>
        </p:txBody>
      </p:sp>
      <p:sp>
        <p:nvSpPr>
          <p:cNvPr id="8" name="Rectangle 7"/>
          <p:cNvSpPr/>
          <p:nvPr/>
        </p:nvSpPr>
        <p:spPr>
          <a:xfrm>
            <a:off x="0" y="3028950"/>
            <a:ext cx="9144000" cy="1676400"/>
          </a:xfrm>
          <a:prstGeom prst="rect">
            <a:avLst/>
          </a:prstGeom>
          <a:solidFill>
            <a:srgbClr val="2E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 explained to His disciples: “But I’ve taken my place among you as the one who </a:t>
            </a:r>
            <a:r>
              <a:rPr lang="en-US" i="1" dirty="0"/>
              <a:t>serves</a:t>
            </a:r>
            <a:r>
              <a:rPr lang="en-US" dirty="0"/>
              <a:t>. </a:t>
            </a:r>
            <a:endParaRPr lang="en-US" dirty="0" smtClean="0"/>
          </a:p>
          <a:p>
            <a:pPr algn="ctr"/>
            <a:r>
              <a:rPr lang="en-US" u="sng" dirty="0" smtClean="0"/>
              <a:t>And </a:t>
            </a:r>
            <a:r>
              <a:rPr lang="en-US" u="sng" dirty="0"/>
              <a:t>you’ve stuck with me through thick and thin</a:t>
            </a:r>
            <a:r>
              <a:rPr lang="en-US" dirty="0"/>
              <a:t>.” </a:t>
            </a:r>
            <a:endParaRPr lang="en-US" dirty="0" smtClean="0"/>
          </a:p>
          <a:p>
            <a:pPr algn="ctr"/>
            <a:r>
              <a:rPr lang="en-US" b="1" dirty="0" smtClean="0"/>
              <a:t>- </a:t>
            </a:r>
            <a:r>
              <a:rPr lang="en-US" b="1" dirty="0"/>
              <a:t>Luke 22:28 (Message)</a:t>
            </a:r>
            <a:endParaRPr lang="en-US" dirty="0"/>
          </a:p>
        </p:txBody>
      </p:sp>
      <p:sp>
        <p:nvSpPr>
          <p:cNvPr id="10" name="TextBox 9"/>
          <p:cNvSpPr txBox="1"/>
          <p:nvPr/>
        </p:nvSpPr>
        <p:spPr>
          <a:xfrm>
            <a:off x="3352800" y="2266950"/>
            <a:ext cx="2209800" cy="584775"/>
          </a:xfrm>
          <a:prstGeom prst="rect">
            <a:avLst/>
          </a:prstGeom>
          <a:noFill/>
        </p:spPr>
        <p:txBody>
          <a:bodyPr wrap="square" rtlCol="0">
            <a:spAutoFit/>
          </a:bodyPr>
          <a:lstStyle/>
          <a:p>
            <a:pPr algn="ctr"/>
            <a:r>
              <a:rPr lang="en-US" sz="3200" dirty="0" smtClean="0">
                <a:solidFill>
                  <a:srgbClr val="2EB808"/>
                </a:solidFill>
              </a:rPr>
              <a:t>Scripture</a:t>
            </a:r>
            <a:endParaRPr lang="en-US" sz="3200" dirty="0">
              <a:solidFill>
                <a:srgbClr val="2EB808"/>
              </a:solidFill>
            </a:endParaRPr>
          </a:p>
        </p:txBody>
      </p:sp>
    </p:spTree>
    <p:extLst>
      <p:ext uri="{BB962C8B-B14F-4D97-AF65-F5344CB8AC3E}">
        <p14:creationId xmlns:p14="http://schemas.microsoft.com/office/powerpoint/2010/main" val="29465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71341" y="971550"/>
            <a:ext cx="5943600" cy="677108"/>
          </a:xfrm>
          <a:prstGeom prst="rect">
            <a:avLst/>
          </a:prstGeom>
          <a:noFill/>
        </p:spPr>
        <p:txBody>
          <a:bodyPr wrap="square" rtlCol="0">
            <a:spAutoFit/>
          </a:bodyPr>
          <a:lstStyle/>
          <a:p>
            <a:pPr algn="ctr"/>
            <a:endParaRPr lang="en-US" b="1" dirty="0"/>
          </a:p>
          <a:p>
            <a:pPr algn="ctr"/>
            <a:r>
              <a:rPr lang="en-US" sz="2000" i="1" dirty="0" smtClean="0"/>
              <a:t>There </a:t>
            </a:r>
            <a:r>
              <a:rPr lang="en-US" sz="2000" i="1" dirty="0"/>
              <a:t>are two huge benefits to </a:t>
            </a:r>
            <a:r>
              <a:rPr lang="en-US" sz="2000" i="1" dirty="0" smtClean="0"/>
              <a:t>serving </a:t>
            </a:r>
            <a:endParaRPr lang="en-US" sz="2000" i="1" dirty="0"/>
          </a:p>
        </p:txBody>
      </p:sp>
      <p:graphicFrame>
        <p:nvGraphicFramePr>
          <p:cNvPr id="3" name="Diagram 2"/>
          <p:cNvGraphicFramePr/>
          <p:nvPr>
            <p:extLst>
              <p:ext uri="{D42A27DB-BD31-4B8C-83A1-F6EECF244321}">
                <p14:modId xmlns:p14="http://schemas.microsoft.com/office/powerpoint/2010/main" val="3001497782"/>
              </p:ext>
            </p:extLst>
          </p:nvPr>
        </p:nvGraphicFramePr>
        <p:xfrm>
          <a:off x="1066800" y="1809750"/>
          <a:ext cx="58293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957944" y="763780"/>
            <a:ext cx="5956998" cy="4170170"/>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Ø"/>
            </a:pPr>
            <a:r>
              <a:rPr lang="en-US" sz="2400" dirty="0">
                <a:solidFill>
                  <a:schemeClr val="tx1"/>
                </a:solidFill>
              </a:rPr>
              <a:t>As you SHARE &amp; SERVE, your Freedom Community will flourish! </a:t>
            </a:r>
          </a:p>
          <a:p>
            <a:pPr marL="342900" indent="-342900">
              <a:buFont typeface="Wingdings" pitchFamily="2" charset="2"/>
              <a:buChar char="Ø"/>
            </a:pPr>
            <a:endParaRPr lang="en-US" sz="2400" dirty="0">
              <a:solidFill>
                <a:schemeClr val="tx1"/>
              </a:solidFill>
            </a:endParaRPr>
          </a:p>
          <a:p>
            <a:pPr marL="342900" indent="-342900">
              <a:buFont typeface="Wingdings" pitchFamily="2" charset="2"/>
              <a:buChar char="Ø"/>
            </a:pPr>
            <a:r>
              <a:rPr lang="en-US" sz="2400" dirty="0">
                <a:solidFill>
                  <a:schemeClr val="tx1"/>
                </a:solidFill>
              </a:rPr>
              <a:t>Freedom Communities CANNOT occur unless you are SERVING! </a:t>
            </a:r>
          </a:p>
          <a:p>
            <a:pPr marL="342900" indent="-342900" algn="ctr">
              <a:buFont typeface="Wingdings" pitchFamily="2" charset="2"/>
              <a:buChar char="Ø"/>
            </a:pPr>
            <a:endParaRPr lang="en-US" sz="2400" dirty="0">
              <a:solidFill>
                <a:schemeClr val="tx1"/>
              </a:solidFill>
            </a:endParaRPr>
          </a:p>
          <a:p>
            <a:pPr marL="342900" indent="-342900">
              <a:buFont typeface="Wingdings" pitchFamily="2" charset="2"/>
              <a:buChar char="Ø"/>
            </a:pPr>
            <a:r>
              <a:rPr lang="en-US" sz="2400" dirty="0">
                <a:solidFill>
                  <a:schemeClr val="tx1"/>
                </a:solidFill>
              </a:rPr>
              <a:t>Notice how Jesus encouraged each of us to SERVE.</a:t>
            </a:r>
            <a:endParaRPr lang="en-US" dirty="0">
              <a:solidFill>
                <a:schemeClr val="tx1"/>
              </a:solidFill>
            </a:endParaRPr>
          </a:p>
        </p:txBody>
      </p:sp>
      <p:sp>
        <p:nvSpPr>
          <p:cNvPr id="7" name="Rectangle 6"/>
          <p:cNvSpPr/>
          <p:nvPr/>
        </p:nvSpPr>
        <p:spPr>
          <a:xfrm>
            <a:off x="685800" y="361950"/>
            <a:ext cx="6553200" cy="8382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219200" y="327409"/>
            <a:ext cx="5486400" cy="8727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Arial" pitchFamily="34" charset="0"/>
                <a:cs typeface="Arial" pitchFamily="34" charset="0"/>
              </a:rPr>
              <a:t>Quick Summary</a:t>
            </a:r>
            <a:endParaRPr lang="en-U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85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graphicEl>
                                              <a:dgm id="{12378B29-642C-4BCB-9C27-1229924762A6}"/>
                                            </p:graphicEl>
                                          </p:spTgt>
                                        </p:tgtEl>
                                        <p:attrNameLst>
                                          <p:attrName>style.visibility</p:attrName>
                                        </p:attrNameLst>
                                      </p:cBhvr>
                                      <p:to>
                                        <p:strVal val="visible"/>
                                      </p:to>
                                    </p:set>
                                    <p:animEffect transition="in" filter="fade">
                                      <p:cBhvr>
                                        <p:cTn id="12" dur="1000"/>
                                        <p:tgtEl>
                                          <p:spTgt spid="3">
                                            <p:graphicEl>
                                              <a:dgm id="{12378B29-642C-4BCB-9C27-1229924762A6}"/>
                                            </p:graphicEl>
                                          </p:spTgt>
                                        </p:tgtEl>
                                      </p:cBhvr>
                                    </p:animEffect>
                                    <p:anim calcmode="lin" valueType="num">
                                      <p:cBhvr>
                                        <p:cTn id="13" dur="1000" fill="hold"/>
                                        <p:tgtEl>
                                          <p:spTgt spid="3">
                                            <p:graphicEl>
                                              <a:dgm id="{12378B29-642C-4BCB-9C27-1229924762A6}"/>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12378B29-642C-4BCB-9C27-1229924762A6}"/>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D1E4761C-5C53-4C17-908E-E05C056D319B}"/>
                                            </p:graphicEl>
                                          </p:spTgt>
                                        </p:tgtEl>
                                        <p:attrNameLst>
                                          <p:attrName>style.visibility</p:attrName>
                                        </p:attrNameLst>
                                      </p:cBhvr>
                                      <p:to>
                                        <p:strVal val="visible"/>
                                      </p:to>
                                    </p:set>
                                    <p:animEffect transition="in" filter="fade">
                                      <p:cBhvr>
                                        <p:cTn id="19" dur="1000"/>
                                        <p:tgtEl>
                                          <p:spTgt spid="3">
                                            <p:graphicEl>
                                              <a:dgm id="{D1E4761C-5C53-4C17-908E-E05C056D319B}"/>
                                            </p:graphicEl>
                                          </p:spTgt>
                                        </p:tgtEl>
                                      </p:cBhvr>
                                    </p:animEffect>
                                    <p:anim calcmode="lin" valueType="num">
                                      <p:cBhvr>
                                        <p:cTn id="20" dur="1000" fill="hold"/>
                                        <p:tgtEl>
                                          <p:spTgt spid="3">
                                            <p:graphicEl>
                                              <a:dgm id="{D1E4761C-5C53-4C17-908E-E05C056D319B}"/>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D1E4761C-5C53-4C17-908E-E05C056D319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484E66AB-AE64-4A0B-8682-8A99F990485C}"/>
                                            </p:graphicEl>
                                          </p:spTgt>
                                        </p:tgtEl>
                                        <p:attrNameLst>
                                          <p:attrName>style.visibility</p:attrName>
                                        </p:attrNameLst>
                                      </p:cBhvr>
                                      <p:to>
                                        <p:strVal val="visible"/>
                                      </p:to>
                                    </p:set>
                                    <p:animEffect transition="in" filter="fade">
                                      <p:cBhvr>
                                        <p:cTn id="26" dur="1000"/>
                                        <p:tgtEl>
                                          <p:spTgt spid="3">
                                            <p:graphicEl>
                                              <a:dgm id="{484E66AB-AE64-4A0B-8682-8A99F990485C}"/>
                                            </p:graphicEl>
                                          </p:spTgt>
                                        </p:tgtEl>
                                      </p:cBhvr>
                                    </p:animEffect>
                                    <p:anim calcmode="lin" valueType="num">
                                      <p:cBhvr>
                                        <p:cTn id="27" dur="1000" fill="hold"/>
                                        <p:tgtEl>
                                          <p:spTgt spid="3">
                                            <p:graphicEl>
                                              <a:dgm id="{484E66AB-AE64-4A0B-8682-8A99F990485C}"/>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484E66AB-AE64-4A0B-8682-8A99F990485C}"/>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graphicEl>
                                              <a:dgm id="{DC0AA32D-FDEF-468A-A0F5-117FAD26E8F1}"/>
                                            </p:graphicEl>
                                          </p:spTgt>
                                        </p:tgtEl>
                                        <p:attrNameLst>
                                          <p:attrName>style.visibility</p:attrName>
                                        </p:attrNameLst>
                                      </p:cBhvr>
                                      <p:to>
                                        <p:strVal val="visible"/>
                                      </p:to>
                                    </p:set>
                                    <p:animEffect transition="in" filter="fade">
                                      <p:cBhvr>
                                        <p:cTn id="33" dur="1000"/>
                                        <p:tgtEl>
                                          <p:spTgt spid="3">
                                            <p:graphicEl>
                                              <a:dgm id="{DC0AA32D-FDEF-468A-A0F5-117FAD26E8F1}"/>
                                            </p:graphicEl>
                                          </p:spTgt>
                                        </p:tgtEl>
                                      </p:cBhvr>
                                    </p:animEffect>
                                    <p:anim calcmode="lin" valueType="num">
                                      <p:cBhvr>
                                        <p:cTn id="34" dur="1000" fill="hold"/>
                                        <p:tgtEl>
                                          <p:spTgt spid="3">
                                            <p:graphicEl>
                                              <a:dgm id="{DC0AA32D-FDEF-468A-A0F5-117FAD26E8F1}"/>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DC0AA32D-FDEF-468A-A0F5-117FAD26E8F1}"/>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bg/>
                                          </p:spTgt>
                                        </p:tgtEl>
                                        <p:attrNameLst>
                                          <p:attrName>style.visibility</p:attrName>
                                        </p:attrNameLst>
                                      </p:cBhvr>
                                      <p:to>
                                        <p:strVal val="visible"/>
                                      </p:to>
                                    </p:set>
                                    <p:animEffect transition="in" filter="fade">
                                      <p:cBhvr>
                                        <p:cTn id="40" dur="250"/>
                                        <p:tgtEl>
                                          <p:spTgt spid="9">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25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fade">
                                      <p:cBhvr>
                                        <p:cTn id="48" dur="250"/>
                                        <p:tgtEl>
                                          <p:spTgt spid="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fade">
                                      <p:cBhvr>
                                        <p:cTn id="53" dur="2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3" grpId="0">
        <p:bldSub>
          <a:bldDgm bld="one"/>
        </p:bldSub>
      </p:bldGraphic>
      <p:bldP spid="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79"/>
            <a:ext cx="8229600" cy="155971"/>
          </a:xfrm>
        </p:spPr>
        <p:txBody>
          <a:bodyPr>
            <a:normAutofit fontScale="90000"/>
          </a:bodyPr>
          <a:lstStyle/>
          <a:p>
            <a:r>
              <a:rPr lang="en-US" i="0" dirty="0" smtClean="0">
                <a:effectLst/>
                <a:latin typeface="Arial" pitchFamily="34" charset="0"/>
                <a:cs typeface="Arial" pitchFamily="34" charset="0"/>
              </a:rPr>
              <a:t/>
            </a:r>
            <a:br>
              <a:rPr lang="en-US" i="0" dirty="0" smtClean="0">
                <a:effectLst/>
                <a:latin typeface="Arial" pitchFamily="34" charset="0"/>
                <a:cs typeface="Arial" pitchFamily="34" charset="0"/>
              </a:rPr>
            </a:br>
            <a:r>
              <a:rPr lang="en-US" b="0" i="1" dirty="0" smtClean="0">
                <a:effectLst/>
                <a:latin typeface="Arial" pitchFamily="34" charset="0"/>
                <a:cs typeface="Arial" pitchFamily="34" charset="0"/>
              </a:rPr>
              <a:t/>
            </a:r>
            <a:br>
              <a:rPr lang="en-US" b="0" i="1" dirty="0" smtClean="0">
                <a:effectLst/>
                <a:latin typeface="Arial" pitchFamily="34" charset="0"/>
                <a:cs typeface="Arial" pitchFamily="34" charset="0"/>
              </a:rPr>
            </a:br>
            <a:endParaRPr lang="en-US" dirty="0"/>
          </a:p>
        </p:txBody>
      </p:sp>
      <p:sp>
        <p:nvSpPr>
          <p:cNvPr id="8" name="Rectangle 7"/>
          <p:cNvSpPr/>
          <p:nvPr/>
        </p:nvSpPr>
        <p:spPr>
          <a:xfrm>
            <a:off x="0" y="3028950"/>
            <a:ext cx="9144000" cy="1676400"/>
          </a:xfrm>
          <a:prstGeom prst="rect">
            <a:avLst/>
          </a:prstGeom>
          <a:solidFill>
            <a:srgbClr val="2EB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Mark 10:42-45: </a:t>
            </a:r>
            <a:r>
              <a:rPr lang="en-US" dirty="0"/>
              <a:t>Jesus called them over and said to them, “You know that those who are regarded as rulers of the Gentiles dominate them, and their men of high positions exercise power over them. But it must not be like that among you. On the contrary, </a:t>
            </a:r>
            <a:r>
              <a:rPr lang="en-US" b="1" dirty="0"/>
              <a:t>whoever wants to become great among you must be your </a:t>
            </a:r>
            <a:r>
              <a:rPr lang="en-US" b="1" u="sng" dirty="0"/>
              <a:t>servant</a:t>
            </a:r>
            <a:r>
              <a:rPr lang="en-US" b="1" dirty="0"/>
              <a:t>, </a:t>
            </a:r>
            <a:r>
              <a:rPr lang="en-US" dirty="0"/>
              <a:t>and whoever wants to be first among you must be a </a:t>
            </a:r>
            <a:r>
              <a:rPr lang="en-US" b="1" u="sng" dirty="0"/>
              <a:t>slave</a:t>
            </a:r>
            <a:r>
              <a:rPr lang="en-US" dirty="0"/>
              <a:t> to all. For even the Son of Man did not come to be served, but to </a:t>
            </a:r>
            <a:r>
              <a:rPr lang="en-US" b="1" u="sng" dirty="0"/>
              <a:t>serve</a:t>
            </a:r>
            <a:r>
              <a:rPr lang="en-US" b="1" dirty="0"/>
              <a:t>...</a:t>
            </a:r>
            <a:endParaRPr lang="en-US" dirty="0"/>
          </a:p>
        </p:txBody>
      </p:sp>
      <p:sp>
        <p:nvSpPr>
          <p:cNvPr id="3" name="TextBox 2"/>
          <p:cNvSpPr txBox="1"/>
          <p:nvPr/>
        </p:nvSpPr>
        <p:spPr>
          <a:xfrm>
            <a:off x="2614164" y="2414885"/>
            <a:ext cx="3915672" cy="461665"/>
          </a:xfrm>
          <a:prstGeom prst="rect">
            <a:avLst/>
          </a:prstGeom>
          <a:noFill/>
        </p:spPr>
        <p:txBody>
          <a:bodyPr wrap="square" rtlCol="0">
            <a:spAutoFit/>
          </a:bodyPr>
          <a:lstStyle/>
          <a:p>
            <a:pPr algn="ctr"/>
            <a:r>
              <a:rPr lang="en-US" sz="2400" b="1" dirty="0" smtClean="0">
                <a:solidFill>
                  <a:srgbClr val="2EB808"/>
                </a:solidFill>
              </a:rPr>
              <a:t>Jesus Encourages </a:t>
            </a:r>
            <a:r>
              <a:rPr lang="en-US" sz="2400" b="1" dirty="0">
                <a:solidFill>
                  <a:srgbClr val="2EB808"/>
                </a:solidFill>
              </a:rPr>
              <a:t>U</a:t>
            </a:r>
            <a:r>
              <a:rPr lang="en-US" sz="2400" b="1" dirty="0" smtClean="0">
                <a:solidFill>
                  <a:srgbClr val="2EB808"/>
                </a:solidFill>
              </a:rPr>
              <a:t>s to Serve</a:t>
            </a:r>
            <a:endParaRPr lang="en-US" sz="2400" b="1" dirty="0">
              <a:solidFill>
                <a:srgbClr val="2EB808"/>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32573"/>
            <a:ext cx="1905000" cy="2540000"/>
          </a:xfrm>
          <a:prstGeom prst="rect">
            <a:avLst/>
          </a:prstGeom>
        </p:spPr>
      </p:pic>
    </p:spTree>
    <p:extLst>
      <p:ext uri="{BB962C8B-B14F-4D97-AF65-F5344CB8AC3E}">
        <p14:creationId xmlns:p14="http://schemas.microsoft.com/office/powerpoint/2010/main" val="8981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TotalTime>
  <Words>1035</Words>
  <Application>Microsoft Office PowerPoint</Application>
  <PresentationFormat>On-screen Show (16:9)</PresentationFormat>
  <Paragraphs>127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dc:creator>
  <cp:lastModifiedBy>Monique MS. Smith</cp:lastModifiedBy>
  <cp:revision>115</cp:revision>
  <dcterms:created xsi:type="dcterms:W3CDTF">2013-06-10T14:53:40Z</dcterms:created>
  <dcterms:modified xsi:type="dcterms:W3CDTF">2014-02-28T16:19:54Z</dcterms:modified>
</cp:coreProperties>
</file>